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6" r:id="rId1"/>
  </p:sldMasterIdLst>
  <p:notesMasterIdLst>
    <p:notesMasterId r:id="rId33"/>
  </p:notesMasterIdLst>
  <p:handoutMasterIdLst>
    <p:handoutMasterId r:id="rId34"/>
  </p:handoutMasterIdLst>
  <p:sldIdLst>
    <p:sldId id="257" r:id="rId2"/>
    <p:sldId id="258" r:id="rId3"/>
    <p:sldId id="259" r:id="rId4"/>
    <p:sldId id="390" r:id="rId5"/>
    <p:sldId id="391" r:id="rId6"/>
    <p:sldId id="394" r:id="rId7"/>
    <p:sldId id="415" r:id="rId8"/>
    <p:sldId id="417" r:id="rId9"/>
    <p:sldId id="393" r:id="rId10"/>
    <p:sldId id="389" r:id="rId11"/>
    <p:sldId id="396" r:id="rId12"/>
    <p:sldId id="397" r:id="rId13"/>
    <p:sldId id="399" r:id="rId14"/>
    <p:sldId id="412" r:id="rId15"/>
    <p:sldId id="422" r:id="rId16"/>
    <p:sldId id="401" r:id="rId17"/>
    <p:sldId id="413" r:id="rId18"/>
    <p:sldId id="421" r:id="rId19"/>
    <p:sldId id="414" r:id="rId20"/>
    <p:sldId id="418" r:id="rId21"/>
    <p:sldId id="419" r:id="rId22"/>
    <p:sldId id="398" r:id="rId23"/>
    <p:sldId id="388" r:id="rId24"/>
    <p:sldId id="404" r:id="rId25"/>
    <p:sldId id="406" r:id="rId26"/>
    <p:sldId id="416" r:id="rId27"/>
    <p:sldId id="411" r:id="rId28"/>
    <p:sldId id="361" r:id="rId29"/>
    <p:sldId id="386" r:id="rId30"/>
    <p:sldId id="387" r:id="rId31"/>
    <p:sldId id="345" r:id="rId32"/>
  </p:sldIdLst>
  <p:sldSz cx="9144000" cy="6858000" type="screen4x3"/>
  <p:notesSz cx="7010400" cy="9296400"/>
  <p:defaultTex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FF0000"/>
    <a:srgbClr val="006600"/>
    <a:srgbClr val="003366"/>
    <a:srgbClr val="3CC4C4"/>
    <a:srgbClr val="E8F6E4"/>
    <a:srgbClr val="EEEFD7"/>
    <a:srgbClr val="FF33CC"/>
    <a:srgbClr val="BBCDE3"/>
    <a:srgbClr val="B395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vertBarState="minimized">
    <p:restoredLeft sz="25917" autoAdjust="0"/>
    <p:restoredTop sz="99833" autoAdjust="0"/>
  </p:normalViewPr>
  <p:slideViewPr>
    <p:cSldViewPr snapToGrid="0">
      <p:cViewPr varScale="1">
        <p:scale>
          <a:sx n="79" d="100"/>
          <a:sy n="79" d="100"/>
        </p:scale>
        <p:origin x="-1308"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p:scale>
          <a:sx n="70" d="100"/>
          <a:sy n="70" d="100"/>
        </p:scale>
        <p:origin x="-1470" y="-6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6B101BF8-A4A3-4745-B852-023022D2EB9E}" type="datetimeFigureOut">
              <a:rPr lang="en-US" smtClean="0"/>
              <a:pPr/>
              <a:t>8/18/2011</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8D7267EF-5704-44C9-B836-2619CDB98BEB}" type="slidenum">
              <a:rPr lang="en-US" smtClean="0"/>
              <a:pPr/>
              <a:t>‹#›</a:t>
            </a:fld>
            <a:endParaRPr lang="en-US"/>
          </a:p>
        </p:txBody>
      </p:sp>
    </p:spTree>
    <p:extLst>
      <p:ext uri="{BB962C8B-B14F-4D97-AF65-F5344CB8AC3E}">
        <p14:creationId xmlns:p14="http://schemas.microsoft.com/office/powerpoint/2010/main" val="41335755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0" name="Rectangle 4"/>
          <p:cNvSpPr>
            <a:spLocks noGrp="1" noRot="1" noChangeAspect="1" noChangeArrowheads="1" noTextEdit="1"/>
          </p:cNvSpPr>
          <p:nvPr>
            <p:ph type="sldImg" idx="2"/>
          </p:nvPr>
        </p:nvSpPr>
        <p:spPr bwMode="auto">
          <a:xfrm>
            <a:off x="4367213" y="76200"/>
            <a:ext cx="2528887" cy="1897063"/>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314325" y="2208810"/>
            <a:ext cx="6286500" cy="68193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7"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charset="0"/>
                <a:cs typeface="+mn-cs"/>
              </a:defRPr>
            </a:lvl1pPr>
          </a:lstStyle>
          <a:p>
            <a:pPr>
              <a:defRPr/>
            </a:pPr>
            <a:fld id="{DCCEFC8F-1EBC-43E5-886D-F0A9AD3E9B6F}" type="slidenum">
              <a:rPr lang="en-US"/>
              <a:pPr>
                <a:defRPr/>
              </a:pPr>
              <a:t>‹#›</a:t>
            </a:fld>
            <a:endParaRPr lang="en-US"/>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12: Planning High Availability</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extLst>
      <p:ext uri="{BB962C8B-B14F-4D97-AF65-F5344CB8AC3E}">
        <p14:creationId xmlns:p14="http://schemas.microsoft.com/office/powerpoint/2010/main" val="1339329195"/>
      </p:ext>
    </p:extLst>
  </p:cSld>
  <p:clrMap bg1="lt1" tx1="dk1" bg2="lt2" tx2="dk2" accent1="accent1" accent2="accent2" accent3="accent3" accent4="accent4" accent5="accent5" accent6="accent6" hlink="hlink" folHlink="folHlink"/>
  <p:hf ftr="0"/>
  <p:notesStyle>
    <a:lvl1pPr algn="l" rtl="0" eaLnBrk="0" fontAlgn="base" hangingPunct="0">
      <a:spcBef>
        <a:spcPct val="0"/>
      </a:spcBef>
      <a:spcAft>
        <a:spcPct val="60000"/>
      </a:spcAft>
      <a:defRPr sz="1000" kern="1200">
        <a:solidFill>
          <a:schemeClr val="tx1"/>
        </a:solidFill>
        <a:latin typeface="Arial" charset="0"/>
        <a:ea typeface="+mn-ea"/>
        <a:cs typeface="+mn-cs"/>
      </a:defRPr>
    </a:lvl1pPr>
    <a:lvl2pPr marL="342900" indent="-114300" algn="l" rtl="0" eaLnBrk="0" fontAlgn="base" hangingPunct="0">
      <a:spcBef>
        <a:spcPct val="0"/>
      </a:spcBef>
      <a:spcAft>
        <a:spcPct val="60000"/>
      </a:spcAft>
      <a:buClr>
        <a:srgbClr val="336699"/>
      </a:buClr>
      <a:buChar char="•"/>
      <a:defRPr sz="1000" kern="1200">
        <a:solidFill>
          <a:schemeClr val="tx1"/>
        </a:solidFill>
        <a:latin typeface="Arial" charset="0"/>
        <a:ea typeface="+mn-ea"/>
        <a:cs typeface="+mn-cs"/>
      </a:defRPr>
    </a:lvl2pPr>
    <a:lvl3pPr marL="914400" algn="l" rtl="0" eaLnBrk="0" fontAlgn="base" hangingPunct="0">
      <a:spcBef>
        <a:spcPct val="0"/>
      </a:spcBef>
      <a:spcAft>
        <a:spcPct val="60000"/>
      </a:spcAft>
      <a:defRPr sz="1000" kern="1200">
        <a:solidFill>
          <a:schemeClr val="tx1"/>
        </a:solidFill>
        <a:latin typeface="Arial" charset="0"/>
        <a:ea typeface="+mn-ea"/>
        <a:cs typeface="+mn-cs"/>
      </a:defRPr>
    </a:lvl3pPr>
    <a:lvl4pPr marL="1371600" algn="l" rtl="0" eaLnBrk="0" fontAlgn="base" hangingPunct="0">
      <a:spcBef>
        <a:spcPct val="0"/>
      </a:spcBef>
      <a:spcAft>
        <a:spcPct val="60000"/>
      </a:spcAft>
      <a:defRPr sz="1000" kern="1200">
        <a:solidFill>
          <a:schemeClr val="tx1"/>
        </a:solidFill>
        <a:latin typeface="Arial" charset="0"/>
        <a:ea typeface="+mn-ea"/>
        <a:cs typeface="+mn-cs"/>
      </a:defRPr>
    </a:lvl4pPr>
    <a:lvl5pPr marL="1828800" algn="l" rtl="0" eaLnBrk="0" fontAlgn="base" hangingPunct="0">
      <a:spcBef>
        <a:spcPct val="0"/>
      </a:spcBef>
      <a:spcAft>
        <a:spcPct val="6000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4344988" y="188913"/>
            <a:ext cx="2528887" cy="1897062"/>
          </a:xfrm>
          <a:ln/>
        </p:spPr>
      </p:sp>
      <p:sp>
        <p:nvSpPr>
          <p:cNvPr id="33795" name="Notes Placeholder 2"/>
          <p:cNvSpPr>
            <a:spLocks noGrp="1"/>
          </p:cNvSpPr>
          <p:nvPr>
            <p:ph type="body" idx="1"/>
          </p:nvPr>
        </p:nvSpPr>
        <p:spPr>
          <a:xfrm>
            <a:off x="314325" y="2446338"/>
            <a:ext cx="6286500" cy="65817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b="1" dirty="0" smtClean="0"/>
              <a:t>Presentation: 60 minutes</a:t>
            </a:r>
          </a:p>
          <a:p>
            <a:pPr eaLnBrk="1" hangingPunct="1">
              <a:lnSpc>
                <a:spcPct val="80000"/>
              </a:lnSpc>
            </a:pPr>
            <a:r>
              <a:rPr lang="en-US" b="1" dirty="0" smtClean="0"/>
              <a:t>Labs: 75 minutes</a:t>
            </a:r>
            <a:endParaRPr lang="en-US" altLang="ko-KR" b="1" dirty="0" smtClean="0">
              <a:ea typeface="굴림" pitchFamily="34" charset="-127"/>
            </a:endParaRPr>
          </a:p>
          <a:p>
            <a:pPr eaLnBrk="1" hangingPunct="1">
              <a:lnSpc>
                <a:spcPct val="80000"/>
              </a:lnSpc>
            </a:pPr>
            <a:endParaRPr lang="en-US" dirty="0" smtClean="0"/>
          </a:p>
          <a:p>
            <a:pPr eaLnBrk="1" hangingPunct="1">
              <a:lnSpc>
                <a:spcPct val="90000"/>
              </a:lnSpc>
            </a:pPr>
            <a:r>
              <a:rPr lang="en-US" dirty="0" smtClean="0"/>
              <a:t>After completing this module, students will be able to:</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and deploy network load balancing.</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and deploy failover clustering.</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service availability.</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endParaRPr lang="en-GB" dirty="0" smtClean="0"/>
          </a:p>
          <a:p>
            <a:pPr eaLnBrk="1" hangingPunct="1">
              <a:lnSpc>
                <a:spcPct val="90000"/>
              </a:lnSpc>
            </a:pPr>
            <a:endParaRPr lang="en-US" b="1" dirty="0" smtClean="0"/>
          </a:p>
          <a:p>
            <a:pPr eaLnBrk="1" hangingPunct="1">
              <a:lnSpc>
                <a:spcPct val="90000"/>
              </a:lnSpc>
            </a:pPr>
            <a:r>
              <a:rPr lang="en-US" b="1" dirty="0" smtClean="0"/>
              <a:t>Required materials</a:t>
            </a:r>
          </a:p>
          <a:p>
            <a:pPr eaLnBrk="1" hangingPunct="1">
              <a:lnSpc>
                <a:spcPct val="90000"/>
              </a:lnSpc>
            </a:pPr>
            <a:r>
              <a:rPr lang="en-US" dirty="0" smtClean="0"/>
              <a:t>To teach this module, you need the Microsoft® Office PowerPoint® file 6433A_12.pptx.</a:t>
            </a:r>
          </a:p>
          <a:p>
            <a:pPr eaLnBrk="1" hangingPunct="1">
              <a:lnSpc>
                <a:spcPct val="90000"/>
              </a:lnSpc>
            </a:pPr>
            <a:endParaRPr lang="en-US" b="1" dirty="0" smtClean="0"/>
          </a:p>
          <a:p>
            <a:pPr eaLnBrk="1" hangingPunct="1">
              <a:lnSpc>
                <a:spcPct val="90000"/>
              </a:lnSpc>
            </a:pPr>
            <a:r>
              <a:rPr lang="en-US" b="1" dirty="0" smtClean="0"/>
              <a:t>Important:</a:t>
            </a:r>
            <a:r>
              <a:rPr lang="en-US" dirty="0" smtClean="0"/>
              <a:t> We recommend that you use PowerPoint 2002 or a later version to display the slides for this course. If you use PowerPoint Viewer or an earlier version of PowerPoint, all the features of the slides might not be displayed correctly.</a:t>
            </a:r>
          </a:p>
          <a:p>
            <a:pPr eaLnBrk="1" hangingPunct="1">
              <a:lnSpc>
                <a:spcPct val="90000"/>
              </a:lnSpc>
            </a:pPr>
            <a:endParaRPr lang="en-US" dirty="0" smtClean="0"/>
          </a:p>
          <a:p>
            <a:pPr eaLnBrk="1" hangingPunct="1">
              <a:lnSpc>
                <a:spcPct val="90000"/>
              </a:lnSpc>
            </a:pPr>
            <a:r>
              <a:rPr lang="en-US" b="1" dirty="0" smtClean="0"/>
              <a:t>Preparation tasks</a:t>
            </a:r>
          </a:p>
          <a:p>
            <a:pPr eaLnBrk="1" hangingPunct="1">
              <a:lnSpc>
                <a:spcPct val="90000"/>
              </a:lnSpc>
            </a:pPr>
            <a:r>
              <a:rPr lang="en-US" dirty="0" smtClean="0"/>
              <a:t>To prepare for this module:</a:t>
            </a:r>
          </a:p>
          <a:p>
            <a:pPr eaLnBrk="1" hangingPunct="1">
              <a:lnSpc>
                <a:spcPct val="90000"/>
              </a:lnSpc>
              <a:buFontTx/>
              <a:buChar char="•"/>
            </a:pPr>
            <a:r>
              <a:rPr lang="en-US" dirty="0" smtClean="0"/>
              <a:t> Read all of the materials for this module.</a:t>
            </a:r>
          </a:p>
          <a:p>
            <a:pPr eaLnBrk="1" hangingPunct="1">
              <a:lnSpc>
                <a:spcPct val="90000"/>
              </a:lnSpc>
              <a:buFontTx/>
              <a:buChar char="•"/>
            </a:pPr>
            <a:r>
              <a:rPr lang="en-US" dirty="0" smtClean="0"/>
              <a:t> Practice performing the demonstrations and the lab exercises.</a:t>
            </a:r>
          </a:p>
          <a:p>
            <a:pPr eaLnBrk="1" hangingPunct="1">
              <a:lnSpc>
                <a:spcPct val="90000"/>
              </a:lnSpc>
              <a:buFontTx/>
              <a:buChar char="•"/>
            </a:pPr>
            <a:r>
              <a:rPr lang="en-US" altLang="ko-KR" dirty="0" smtClean="0">
                <a:ea typeface="굴림" pitchFamily="34" charset="-127"/>
              </a:rPr>
              <a:t> Work through the Module Review and Takeaways section, and determine how you will use this section to reinforce student learning and promote knowledge transfer to on-the-job performance. </a:t>
            </a:r>
          </a:p>
          <a:p>
            <a:pPr eaLnBrk="1" hangingPunct="1">
              <a:lnSpc>
                <a:spcPct val="90000"/>
              </a:lnSpc>
            </a:pPr>
            <a:endParaRPr lang="en-GB" altLang="zh-CN" dirty="0" smtClean="0"/>
          </a:p>
          <a:p>
            <a:pPr eaLnBrk="1" hangingPunct="1">
              <a:lnSpc>
                <a:spcPct val="90000"/>
              </a:lnSpc>
            </a:pPr>
            <a:r>
              <a:rPr lang="en-GB" altLang="zh-CN" dirty="0" smtClean="0"/>
              <a:t>Make sure that students are aware of the Course Companion content portal that has additional module information and resources.</a:t>
            </a:r>
            <a:endParaRPr lang="en-US" dirty="0" smtClean="0"/>
          </a:p>
          <a:p>
            <a:pPr>
              <a:lnSpc>
                <a:spcPct val="90000"/>
              </a:lnSpc>
            </a:pPr>
            <a:endParaRPr lang="en-US" dirty="0" smtClean="0">
              <a:latin typeface="Arial" charset="0"/>
            </a:endParaRPr>
          </a:p>
        </p:txBody>
      </p:sp>
      <p:sp>
        <p:nvSpPr>
          <p:cNvPr id="33796" name="Slide Number Placeholder 5"/>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875AAAF1-CF4E-4168-8A0E-1F2CB5ADF0BA}" type="slidenum">
              <a:rPr lang="en-US" b="0" smtClean="0"/>
              <a:pPr/>
              <a:t>1</a:t>
            </a:fld>
            <a:endParaRPr lang="en-US" b="0" smtClean="0"/>
          </a:p>
        </p:txBody>
      </p:sp>
      <p:sp>
        <p:nvSpPr>
          <p:cNvPr id="33797" name="Rectangle 4"/>
          <p:cNvSpPr>
            <a:spLocks noChangeArrowheads="1"/>
          </p:cNvSpPr>
          <p:nvPr/>
        </p:nvSpPr>
        <p:spPr bwMode="auto">
          <a:xfrm>
            <a:off x="542925" y="1319213"/>
            <a:ext cx="2860675"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82880" rIns="182880"/>
          <a:lstStyle/>
          <a:p>
            <a:pPr>
              <a:lnSpc>
                <a:spcPct val="80000"/>
              </a:lnSpc>
              <a:spcAft>
                <a:spcPct val="60000"/>
              </a:spcAft>
            </a:pPr>
            <a:endParaRPr lang="en-US" altLang="ko-KR" sz="1000">
              <a:latin typeface="Arial" charset="0"/>
              <a:ea typeface="굴림" pitchFamily="34" charset="-127"/>
            </a:endParaRPr>
          </a:p>
        </p:txBody>
      </p:sp>
      <p:sp>
        <p:nvSpPr>
          <p:cNvPr id="6"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12: Planning High Availability</a:t>
            </a:r>
          </a:p>
          <a:p>
            <a:endParaRPr lang="en-US" dirty="0" smtClean="0"/>
          </a:p>
          <a:p>
            <a:pPr>
              <a:defRPr/>
            </a:pPr>
            <a:endParaRPr lang="en-US" dirty="0"/>
          </a:p>
        </p:txBody>
      </p:sp>
      <p:sp>
        <p:nvSpPr>
          <p:cNvPr id="7"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10</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After completing this lesson, students will be able to:</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failover clustering.</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Explain the requirements for failover clustering.</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Select a suitable quorum model.</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the different quorum modes.</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configuration options in failover</a:t>
            </a:r>
            <a:r>
              <a:rPr lang="en-US" sz="1000" kern="1200" baseline="0" dirty="0" smtClean="0">
                <a:solidFill>
                  <a:schemeClr val="tx1"/>
                </a:solidFill>
                <a:effectLst/>
                <a:latin typeface="Arial" charset="0"/>
                <a:ea typeface="+mn-ea"/>
                <a:cs typeface="+mn-cs"/>
              </a:rPr>
              <a:t> clustering.</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Configure failover clustering.</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Determine when to implement failover clustering.</a:t>
            </a:r>
            <a:endParaRPr lang="en-GB" sz="1000" kern="1200" dirty="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12: Planning High Availability</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Explain to students that a failover cluster is a group of independent computers that work together to increase the availability of applications and services. The clustered servers (called nodes) are connected by physical cables and by software. If one of the cluster nodes fails, another node begins to provide service. This is a process known as failover. With failover clusters, users experience a minimum of disruptions in service. Go on</a:t>
            </a:r>
            <a:r>
              <a:rPr lang="en-US" baseline="0" dirty="0" smtClean="0"/>
              <a:t> to describe cluster resources and failover. </a:t>
            </a:r>
            <a:endParaRPr lang="en-US" dirty="0" smtClean="0"/>
          </a:p>
          <a:p>
            <a:pPr eaLnBrk="1" hangingPunct="1"/>
            <a:endParaRPr lang="en-US" dirty="0" smtClean="0"/>
          </a:p>
          <a:p>
            <a:pPr lvl="1" eaLnBrk="1" hangingPunct="1"/>
            <a:endParaRPr lang="en-US"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11</a:t>
            </a:fld>
            <a:endParaRPr lang="en-US"/>
          </a:p>
        </p:txBody>
      </p:sp>
      <p:sp>
        <p:nvSpPr>
          <p:cNvPr id="5" name="Header Placeholder 4"/>
          <p:cNvSpPr>
            <a:spLocks noGrp="1"/>
          </p:cNvSpPr>
          <p:nvPr>
            <p:ph type="hdr" sz="quarter" idx="11"/>
          </p:nvPr>
        </p:nvSpPr>
        <p:spPr/>
        <p:txBody>
          <a:bodyPr/>
          <a:lstStyle/>
          <a:p>
            <a:r>
              <a:rPr lang="en-US" dirty="0" smtClean="0"/>
              <a:t>Module 12: Planning High Availability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2607346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Explain the following failover cluster hardware requirements: </a:t>
            </a:r>
          </a:p>
          <a:p>
            <a:pPr lvl="1" eaLnBrk="1" hangingPunct="1"/>
            <a:r>
              <a:rPr lang="en-US" dirty="0" smtClean="0"/>
              <a:t>Servers</a:t>
            </a:r>
          </a:p>
          <a:p>
            <a:pPr lvl="1" eaLnBrk="1" hangingPunct="1"/>
            <a:r>
              <a:rPr lang="en-US" dirty="0" smtClean="0"/>
              <a:t>Network adapters and cable (for network communication) </a:t>
            </a:r>
          </a:p>
          <a:p>
            <a:pPr lvl="1" eaLnBrk="1" hangingPunct="1"/>
            <a:r>
              <a:rPr lang="en-US" dirty="0" smtClean="0"/>
              <a:t>Device controllers or appropriate adapters for the storage </a:t>
            </a:r>
          </a:p>
          <a:p>
            <a:pPr lvl="1" eaLnBrk="1" hangingPunct="1"/>
            <a:r>
              <a:rPr lang="en-US" dirty="0" smtClean="0"/>
              <a:t>Storage </a:t>
            </a:r>
          </a:p>
          <a:p>
            <a:pPr eaLnBrk="1" hangingPunct="1"/>
            <a:r>
              <a:rPr lang="en-US" dirty="0" smtClean="0"/>
              <a:t>Emphasize again that Microsoft supports a failover cluster solution only if all the hardware components are marked as “Certified for Windows Server 2008.” Additionally, the complete configuration of servers, network, and storage, must pass all tests in the Validate a Configuration Wizard, which is part of the Failover Cluster Management snap-in.</a:t>
            </a:r>
          </a:p>
          <a:p>
            <a:pPr eaLnBrk="1" hangingPunct="1"/>
            <a:endParaRPr lang="en-US" dirty="0" smtClean="0"/>
          </a:p>
          <a:p>
            <a:r>
              <a:rPr lang="en-US" sz="1000" b="1" kern="1200" dirty="0" smtClean="0">
                <a:effectLst/>
                <a:latin typeface="Arial" charset="0"/>
                <a:ea typeface="+mn-ea"/>
                <a:cs typeface="+mn-cs"/>
              </a:rPr>
              <a:t>Additional Reading</a:t>
            </a:r>
            <a:endParaRPr lang="en-GB" sz="1000" b="1" kern="1200" dirty="0" smtClean="0">
              <a:effectLst/>
              <a:latin typeface="Arial" charset="0"/>
              <a:ea typeface="+mn-ea"/>
              <a:cs typeface="+mn-cs"/>
            </a:endParaRPr>
          </a:p>
          <a:p>
            <a:r>
              <a:rPr lang="en-US" sz="1000" kern="1200" dirty="0" smtClean="0">
                <a:effectLst/>
                <a:latin typeface="Arial" charset="0"/>
                <a:ea typeface="+mn-ea"/>
                <a:cs typeface="+mn-cs"/>
              </a:rPr>
              <a:t>For </a:t>
            </a:r>
            <a:r>
              <a:rPr lang="en-US" sz="1000" kern="1200" dirty="0" smtClean="0">
                <a:effectLst/>
                <a:latin typeface="Arial" charset="0"/>
                <a:ea typeface="+mn-ea"/>
                <a:cs typeface="+mn-cs"/>
              </a:rPr>
              <a:t>information about hardware compatibility for Windows Server 2008, see the Windows Server catalog at http://go.microsoft.com/fwlink/?LinkID=59821. </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For information about the maximum number of servers that you can have in a failover cluster, see the “Compare Technical Features and Specifications” page of the Windows Server 2008 </a:t>
            </a:r>
            <a:r>
              <a:rPr lang="en-US" dirty="0" smtClean="0"/>
              <a:t>website </a:t>
            </a:r>
            <a:r>
              <a:rPr lang="en-US" sz="1000" kern="1200" dirty="0" smtClean="0">
                <a:effectLst/>
                <a:latin typeface="Arial" charset="0"/>
                <a:ea typeface="+mn-ea"/>
                <a:cs typeface="+mn-cs"/>
              </a:rPr>
              <a:t>at http://go.microsoft.com/fwlink/?LinkId=92091.</a:t>
            </a:r>
            <a:endParaRPr lang="en-GB" sz="1000" kern="1200" dirty="0" smtClean="0">
              <a:effectLst/>
              <a:latin typeface="Arial" charset="0"/>
              <a:ea typeface="+mn-ea"/>
              <a:cs typeface="+mn-cs"/>
            </a:endParaRPr>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12</a:t>
            </a:fld>
            <a:endParaRPr lang="en-US"/>
          </a:p>
        </p:txBody>
      </p:sp>
      <p:sp>
        <p:nvSpPr>
          <p:cNvPr id="5" name="Header Placeholder 4"/>
          <p:cNvSpPr>
            <a:spLocks noGrp="1"/>
          </p:cNvSpPr>
          <p:nvPr>
            <p:ph type="hdr" sz="quarter" idx="11"/>
          </p:nvPr>
        </p:nvSpPr>
        <p:spPr/>
        <p:txBody>
          <a:bodyPr/>
          <a:lstStyle/>
          <a:p>
            <a:r>
              <a:rPr lang="en-US" dirty="0" smtClean="0"/>
              <a:t>Module 12: Planning High Availability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6483388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030684"/>
            <a:ext cx="6286500" cy="7218216"/>
          </a:xfrm>
        </p:spPr>
        <p:txBody>
          <a:bodyPr>
            <a:normAutofit/>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US" dirty="0" smtClean="0"/>
              <a:t>If students in the class are familiar with Windows Server 2003 clustering, they will be familiar with the shared quorum disk. </a:t>
            </a:r>
            <a:r>
              <a:rPr lang="hr-HR" dirty="0" smtClean="0"/>
              <a:t>Explain that in Windows Server 2008</a:t>
            </a:r>
            <a:r>
              <a:rPr lang="en-US" dirty="0" smtClean="0"/>
              <a:t>,</a:t>
            </a:r>
            <a:r>
              <a:rPr lang="hr-HR" dirty="0" smtClean="0"/>
              <a:t> </a:t>
            </a:r>
            <a:r>
              <a:rPr lang="en-US" dirty="0" smtClean="0"/>
              <a:t>the </a:t>
            </a:r>
            <a:r>
              <a:rPr lang="hr-HR" dirty="0" smtClean="0"/>
              <a:t>quorum disk is not mandatory, and that quorum can be achieved in other ways. Define</a:t>
            </a:r>
            <a:r>
              <a:rPr lang="en-US" dirty="0" smtClean="0"/>
              <a:t> quorum for a cluster </a:t>
            </a:r>
            <a:r>
              <a:rPr lang="hr-HR" dirty="0" smtClean="0"/>
              <a:t>as a</a:t>
            </a:r>
            <a:r>
              <a:rPr lang="en-US" dirty="0" smtClean="0"/>
              <a:t> number of elements that must be online for that cluster to continue running. In effect, each element can cast one “vote” to determine whether the cluster continues running. The voting elements are nodes or, in some cases, a disk witness or file share witness</a:t>
            </a:r>
            <a:r>
              <a:rPr lang="hr-HR" dirty="0" smtClean="0"/>
              <a:t>.</a:t>
            </a:r>
            <a:endParaRPr lang="en-US" dirty="0" smtClean="0"/>
          </a:p>
          <a:p>
            <a:pPr marL="0" marR="0" indent="0" algn="l" defTabSz="914400" rtl="0" eaLnBrk="0" fontAlgn="base" latinLnBrk="0" hangingPunct="0">
              <a:lnSpc>
                <a:spcPct val="100000"/>
              </a:lnSpc>
              <a:spcBef>
                <a:spcPct val="0"/>
              </a:spcBef>
              <a:spcAft>
                <a:spcPct val="60000"/>
              </a:spcAft>
              <a:buClrTx/>
              <a:buSzTx/>
              <a:buFontTx/>
              <a:buNone/>
              <a:tabLst/>
              <a:defRPr/>
            </a:pPr>
            <a:r>
              <a:rPr lang="hr-HR" dirty="0" smtClean="0"/>
              <a:t>Explain that </a:t>
            </a:r>
            <a:r>
              <a:rPr lang="en-US" dirty="0" smtClean="0"/>
              <a:t>the Quorum Manager component determines if the current cluster membership has quorum. If the Quorum Manager determines that quorum has not been achieved or has been lost, it will terminate the cluster across all nodes.</a:t>
            </a:r>
            <a:r>
              <a:rPr lang="hr-HR" dirty="0" smtClean="0"/>
              <a:t> After that</a:t>
            </a:r>
            <a:r>
              <a:rPr lang="en-US" dirty="0" smtClean="0"/>
              <a:t>,</a:t>
            </a:r>
            <a:r>
              <a:rPr lang="hr-HR" dirty="0" smtClean="0"/>
              <a:t> describe </a:t>
            </a:r>
            <a:r>
              <a:rPr lang="en-US" dirty="0" smtClean="0"/>
              <a:t>the points </a:t>
            </a:r>
            <a:r>
              <a:rPr lang="hr-HR" dirty="0" smtClean="0"/>
              <a:t>provided on </a:t>
            </a:r>
            <a:r>
              <a:rPr lang="en-US" dirty="0" smtClean="0"/>
              <a:t>the</a:t>
            </a:r>
            <a:r>
              <a:rPr lang="hr-HR" dirty="0" smtClean="0"/>
              <a:t> slide.</a:t>
            </a:r>
            <a:endParaRPr lang="en-GB" dirty="0" smtClean="0"/>
          </a:p>
          <a:p>
            <a:pPr marL="0" marR="0" indent="0" algn="l" defTabSz="914400" rtl="0" eaLnBrk="0" fontAlgn="base" latinLnBrk="0" hangingPunct="0">
              <a:lnSpc>
                <a:spcPct val="100000"/>
              </a:lnSpc>
              <a:spcBef>
                <a:spcPct val="0"/>
              </a:spcBef>
              <a:spcAft>
                <a:spcPct val="60000"/>
              </a:spcAft>
              <a:buClrTx/>
              <a:buSzTx/>
              <a:buFontTx/>
              <a:buNone/>
              <a:tabLst/>
              <a:defRPr/>
            </a:pPr>
            <a:r>
              <a:rPr lang="en-GB" dirty="0" smtClean="0"/>
              <a:t>If your students require further information,</a:t>
            </a:r>
            <a:r>
              <a:rPr lang="en-GB" baseline="0" dirty="0" smtClean="0"/>
              <a:t> consider discussing the following:</a:t>
            </a:r>
          </a:p>
          <a:p>
            <a:r>
              <a:rPr lang="en-US" sz="1000" u="sng" kern="1200" dirty="0" smtClean="0">
                <a:effectLst/>
                <a:latin typeface="Arial" charset="0"/>
                <a:ea typeface="+mn-ea"/>
                <a:cs typeface="+mn-cs"/>
              </a:rPr>
              <a:t>How Quorum Works</a:t>
            </a:r>
            <a:endParaRPr lang="en-GB" sz="1000" u="sng" kern="1200" dirty="0" smtClean="0">
              <a:effectLst/>
              <a:latin typeface="Arial" charset="0"/>
              <a:ea typeface="+mn-ea"/>
              <a:cs typeface="+mn-cs"/>
            </a:endParaRPr>
          </a:p>
          <a:p>
            <a:r>
              <a:rPr lang="en-US" sz="1000" kern="1200" dirty="0" smtClean="0">
                <a:effectLst/>
                <a:latin typeface="Arial" charset="0"/>
                <a:ea typeface="+mn-ea"/>
                <a:cs typeface="+mn-cs"/>
              </a:rPr>
              <a:t>Quorum is not a new concept for clustering in Windows Server products, but the implementation, and thus the behavior, is new for Windows Server 2008. The new quorum model can be adapted more to the high-availability characteristics requested by the system administrator to support applications and is less tightly coupled to the way cluster hardware is hooked together. Furthermore, the new quorum model has eliminated the single point of failure that existed in previous clustering releases, with the result that failover clustering in Windows Server 2008 is currently the most resilient solution.</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The Resource Control Manager (RCM) component controls the configuration and state of resources, and resource dependency trees. It is responsible for monitoring the online status of active resources.</a:t>
            </a:r>
            <a:endParaRPr lang="en-GB" sz="1000" kern="1200" dirty="0" smtClean="0">
              <a:effectLst/>
              <a:latin typeface="Arial" charset="0"/>
              <a:ea typeface="+mn-ea"/>
              <a:cs typeface="+mn-cs"/>
            </a:endParaRPr>
          </a:p>
          <a:p>
            <a:r>
              <a:rPr lang="en-US" sz="1000" b="1" u="sng" kern="1200" dirty="0" smtClean="0">
                <a:effectLst/>
                <a:latin typeface="Arial" charset="0"/>
                <a:ea typeface="+mn-ea"/>
                <a:cs typeface="+mn-cs"/>
              </a:rPr>
              <a:t>The Process of Achieving Quorum</a:t>
            </a:r>
            <a:endParaRPr lang="en-GB" sz="1000" b="1" u="sng" kern="1200" dirty="0" smtClean="0">
              <a:effectLst/>
              <a:latin typeface="Arial" charset="0"/>
              <a:ea typeface="+mn-ea"/>
              <a:cs typeface="+mn-cs"/>
            </a:endParaRPr>
          </a:p>
          <a:p>
            <a:r>
              <a:rPr lang="en-US" sz="1000" kern="1200" dirty="0" smtClean="0">
                <a:effectLst/>
                <a:latin typeface="Arial" charset="0"/>
                <a:ea typeface="+mn-ea"/>
                <a:cs typeface="+mn-cs"/>
              </a:rPr>
              <a:t>Because a given cluster has a specific set of nodes and a specific quorum configuration, the cluster software on each node stores information about how many votes constitute a quorum for that cluster. If the number drops below the majority, the cluster stops providing services. Nodes will continue listening for incoming connections from other nodes on port 3343, in case they appear again on the network, but the nodes will not begin to function as a cluster until quorum is achieved. </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There are several phases a cluster must go through to achieve quorum. At a high level, they are: </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1. As a given node comes up, it determines whether there are other cluster members that can be communicated with (this process may be in progress on multiple nodes simultaneously).</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2. After communication is established with other members, the members compare their membership “views” of the cluster until they agree on one view (based on timestamps and other information).</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3. A determination is made as to whether this collection of members “has quorum,” or in other words, has enough members the total of which constitutes sufficient votes so that a “split” scenario cannot exist. A “split” scenario would mean that another set of nodes that are in this cluster was running on a part of the network not accessible to these nodes. As a result, more than one node could be actively attempting to provide access to the same clustered resource.</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4. If there are not enough votes to achieve quorum, the voters (the currently recognized members of the cluster) wait for more members to appear. After at least the minimum vote total has been attained, the Cluster service begins to bring cluster resources and applications into service.</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5. With quorum attained, the cluster becomes fully functional.</a:t>
            </a:r>
            <a:endParaRPr lang="hr-HR"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13</a:t>
            </a:fld>
            <a:endParaRPr lang="en-US"/>
          </a:p>
        </p:txBody>
      </p:sp>
      <p:sp>
        <p:nvSpPr>
          <p:cNvPr id="5" name="Header Placeholder 4"/>
          <p:cNvSpPr>
            <a:spLocks noGrp="1"/>
          </p:cNvSpPr>
          <p:nvPr>
            <p:ph type="hdr" sz="quarter" idx="11"/>
          </p:nvPr>
        </p:nvSpPr>
        <p:spPr/>
        <p:txBody>
          <a:bodyPr/>
          <a:lstStyle/>
          <a:p>
            <a:r>
              <a:rPr lang="en-US" dirty="0" smtClean="0"/>
              <a:t>Module 12: Planning High Availability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4447019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r-HR" dirty="0" smtClean="0"/>
              <a:t>Describe </a:t>
            </a:r>
            <a:r>
              <a:rPr lang="en-US" dirty="0" smtClean="0"/>
              <a:t>the </a:t>
            </a:r>
            <a:r>
              <a:rPr lang="hr-HR" dirty="0" smtClean="0"/>
              <a:t>quorum modes and emphasize </a:t>
            </a:r>
            <a:r>
              <a:rPr lang="en-US" dirty="0" smtClean="0"/>
              <a:t>their </a:t>
            </a:r>
            <a:r>
              <a:rPr lang="hr-HR" dirty="0" smtClean="0"/>
              <a:t>differences. </a:t>
            </a:r>
            <a:r>
              <a:rPr lang="en-US" dirty="0" smtClean="0"/>
              <a:t>If students are familiar with Microsoft® Exchange Server 2007, point out that the Node and File Share Majority is used for implementing Cluster Continuous Replication (CCR) in Exchange Server 2007. </a:t>
            </a:r>
            <a:endParaRPr lang="hr-HR" dirty="0" smtClean="0"/>
          </a:p>
          <a:p>
            <a:endParaRPr lang="hr-HR" dirty="0" smtClean="0"/>
          </a:p>
          <a:p>
            <a:pPr lvl="1"/>
            <a:r>
              <a:rPr lang="en-US" b="1" dirty="0" smtClean="0"/>
              <a:t>Node Majority.</a:t>
            </a:r>
            <a:r>
              <a:rPr lang="en-US" dirty="0" smtClean="0"/>
              <a:t> </a:t>
            </a:r>
            <a:r>
              <a:rPr lang="hr-HR" dirty="0" smtClean="0"/>
              <a:t>Each node that is available and in communication can vote. The cluster functions only with a majority of the votes</a:t>
            </a:r>
            <a:r>
              <a:rPr lang="en-US" dirty="0" smtClean="0"/>
              <a:t>;</a:t>
            </a:r>
            <a:r>
              <a:rPr lang="hr-HR" dirty="0" smtClean="0"/>
              <a:t> that is, more than half.</a:t>
            </a:r>
            <a:endParaRPr lang="en-US" b="1" dirty="0" smtClean="0"/>
          </a:p>
          <a:p>
            <a:pPr lvl="1"/>
            <a:r>
              <a:rPr lang="en-US" b="1" dirty="0" smtClean="0"/>
              <a:t>Node and Disk Majority.</a:t>
            </a:r>
            <a:r>
              <a:rPr lang="en-US" dirty="0" smtClean="0"/>
              <a:t> </a:t>
            </a:r>
            <a:r>
              <a:rPr lang="hr-HR" dirty="0" smtClean="0"/>
              <a:t>Each node plus a designated disk in the cluster storage (the </a:t>
            </a:r>
            <a:r>
              <a:rPr lang="hr-HR" i="1" dirty="0" smtClean="0"/>
              <a:t>disk witness</a:t>
            </a:r>
            <a:r>
              <a:rPr lang="hr-HR" dirty="0" smtClean="0"/>
              <a:t>) can vote, whenever they are available and in communication. The cluster functions only with a majority of the votes</a:t>
            </a:r>
            <a:r>
              <a:rPr lang="en-US" dirty="0" smtClean="0"/>
              <a:t>;</a:t>
            </a:r>
            <a:r>
              <a:rPr lang="hr-HR" dirty="0" smtClean="0"/>
              <a:t> that is, more than half.</a:t>
            </a:r>
            <a:endParaRPr lang="en-US" b="1" dirty="0" smtClean="0"/>
          </a:p>
          <a:p>
            <a:pPr lvl="1"/>
            <a:r>
              <a:rPr lang="en-US" b="1" dirty="0" smtClean="0"/>
              <a:t>Node and File Share Majority.</a:t>
            </a:r>
            <a:r>
              <a:rPr lang="en-US" dirty="0" smtClean="0"/>
              <a:t> </a:t>
            </a:r>
            <a:r>
              <a:rPr lang="hr-HR" dirty="0" smtClean="0"/>
              <a:t>Each node plus a designated file share created by the administrator (the </a:t>
            </a:r>
            <a:r>
              <a:rPr lang="hr-HR" i="1" dirty="0" smtClean="0"/>
              <a:t>file share witness</a:t>
            </a:r>
            <a:r>
              <a:rPr lang="hr-HR" dirty="0" smtClean="0"/>
              <a:t>) can vote, whenever they are available and in communication. The cluster functions only with a majority of the votes</a:t>
            </a:r>
            <a:r>
              <a:rPr lang="en-US" dirty="0" smtClean="0"/>
              <a:t>;</a:t>
            </a:r>
            <a:r>
              <a:rPr lang="hr-HR" dirty="0" smtClean="0"/>
              <a:t> that is, more than half.</a:t>
            </a:r>
            <a:endParaRPr lang="en-US" b="1" dirty="0" smtClean="0"/>
          </a:p>
          <a:p>
            <a:pPr lvl="1"/>
            <a:r>
              <a:rPr lang="en-US" b="1" dirty="0" smtClean="0"/>
              <a:t>No Majority: Disk Only.</a:t>
            </a:r>
            <a:r>
              <a:rPr lang="en-US" dirty="0" smtClean="0"/>
              <a:t> </a:t>
            </a:r>
            <a:r>
              <a:rPr lang="hr-HR" dirty="0" smtClean="0"/>
              <a:t>The cluster has quorum if one node is available and in communication with a specific disk in the cluster storage. Only the nodes that are also in communication with that disk can join the cluster.</a:t>
            </a:r>
            <a:endParaRPr lang="en-US" dirty="0" smtClean="0">
              <a:solidFill>
                <a:srgbClr val="FF0000"/>
              </a:solidFill>
            </a:endParaRPr>
          </a:p>
          <a:p>
            <a:pPr>
              <a:buFontTx/>
              <a:buChar char="•"/>
            </a:pPr>
            <a:endParaRPr lang="en-US"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14</a:t>
            </a:fld>
            <a:endParaRPr lang="en-US"/>
          </a:p>
        </p:txBody>
      </p:sp>
      <p:sp>
        <p:nvSpPr>
          <p:cNvPr id="5" name="Header Placeholder 4"/>
          <p:cNvSpPr>
            <a:spLocks noGrp="1"/>
          </p:cNvSpPr>
          <p:nvPr>
            <p:ph type="hdr" sz="quarter" idx="11"/>
          </p:nvPr>
        </p:nvSpPr>
        <p:spPr/>
        <p:txBody>
          <a:bodyPr/>
          <a:lstStyle/>
          <a:p>
            <a:r>
              <a:rPr lang="en-US" dirty="0" smtClean="0"/>
              <a:t>Module 12: Planning High Availability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8720566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Walk through the steps required</a:t>
            </a:r>
            <a:r>
              <a:rPr lang="en-GB" baseline="0" dirty="0" smtClean="0"/>
              <a:t> to configure failover clustering. If you like, use the following demonstration to reinforce this content. </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15</a:t>
            </a:fld>
            <a:endParaRPr lang="en-US"/>
          </a:p>
        </p:txBody>
      </p:sp>
      <p:sp>
        <p:nvSpPr>
          <p:cNvPr id="5" name="Header Placeholder 4"/>
          <p:cNvSpPr>
            <a:spLocks noGrp="1"/>
          </p:cNvSpPr>
          <p:nvPr>
            <p:ph type="hdr" sz="quarter" idx="11"/>
          </p:nvPr>
        </p:nvSpPr>
        <p:spPr/>
        <p:txBody>
          <a:bodyPr/>
          <a:lstStyle/>
          <a:p>
            <a:r>
              <a:rPr lang="en-US" dirty="0" smtClean="0"/>
              <a:t>Module 12: Planning High Availability</a:t>
            </a:r>
          </a:p>
          <a:p>
            <a:pPr>
              <a:defRPr/>
            </a:pP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val="17378662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Demonstration steps:</a:t>
            </a:r>
            <a:endParaRPr lang="en-GB" b="1" dirty="0"/>
          </a:p>
          <a:p>
            <a:r>
              <a:rPr lang="en-US" b="1" dirty="0"/>
              <a:t>Note:</a:t>
            </a:r>
            <a:r>
              <a:rPr lang="en-US" dirty="0"/>
              <a:t> You require the 6433A-NYC-DC1, 6433A-NYC-ISCSI, 6433A-NYC-SVR1, and 6433A-NYC-SVR2 virtual machines to complete this demonstration. </a:t>
            </a:r>
            <a:r>
              <a:rPr lang="en-US" b="1" dirty="0"/>
              <a:t>With the exception if </a:t>
            </a:r>
            <a:r>
              <a:rPr lang="en-US" b="1" dirty="0" smtClean="0"/>
              <a:t>NYC-ISCSI</a:t>
            </a:r>
            <a:r>
              <a:rPr lang="en-US" dirty="0"/>
              <a:t>, these should be running from the previous demonstration. </a:t>
            </a:r>
            <a:r>
              <a:rPr lang="en-US" b="1" dirty="0"/>
              <a:t>Start NYC-ISCSI now</a:t>
            </a:r>
            <a:r>
              <a:rPr lang="en-US" dirty="0" smtClean="0"/>
              <a:t>.</a:t>
            </a:r>
            <a:endParaRPr lang="en-GB" dirty="0"/>
          </a:p>
          <a:p>
            <a:r>
              <a:rPr lang="en-US" dirty="0" smtClean="0"/>
              <a:t>It is advisable to perform the preparation steps before commencing the demonstration. </a:t>
            </a:r>
            <a:endParaRPr lang="en-GB" dirty="0" smtClean="0"/>
          </a:p>
          <a:p>
            <a:pPr lvl="0"/>
            <a:r>
              <a:rPr lang="en-US" b="1" u="sng" dirty="0" smtClean="0"/>
              <a:t>Prepare the virtual machine environment</a:t>
            </a:r>
            <a:r>
              <a:rPr lang="en-US" b="1" u="sng" dirty="0" smtClean="0">
                <a:solidFill>
                  <a:srgbClr val="000099"/>
                </a:solidFill>
              </a:rPr>
              <a:t>.  </a:t>
            </a:r>
            <a:endParaRPr lang="en-GB" b="1" u="sng" dirty="0" smtClean="0">
              <a:solidFill>
                <a:srgbClr val="000099"/>
              </a:solidFill>
            </a:endParaRPr>
          </a:p>
          <a:p>
            <a:pPr marL="228600" lvl="0" indent="-228600">
              <a:buFont typeface="+mj-lt"/>
              <a:buAutoNum type="arabicPeriod"/>
            </a:pPr>
            <a:r>
              <a:rPr lang="en-US" dirty="0"/>
              <a:t>Switch to </a:t>
            </a:r>
            <a:r>
              <a:rPr lang="en-US" b="1" dirty="0"/>
              <a:t>NYC-ISCSI</a:t>
            </a:r>
            <a:r>
              <a:rPr lang="en-US" dirty="0"/>
              <a:t>.</a:t>
            </a:r>
            <a:endParaRPr lang="en-GB" dirty="0"/>
          </a:p>
          <a:p>
            <a:pPr marL="228600" lvl="0" indent="-228600">
              <a:buFont typeface="+mj-lt"/>
              <a:buAutoNum type="arabicPeriod"/>
            </a:pPr>
            <a:r>
              <a:rPr lang="en-US" dirty="0"/>
              <a:t>Click </a:t>
            </a:r>
            <a:r>
              <a:rPr lang="en-US" b="1" dirty="0"/>
              <a:t>Start</a:t>
            </a:r>
            <a:r>
              <a:rPr lang="en-US" dirty="0"/>
              <a:t>, point to </a:t>
            </a:r>
            <a:r>
              <a:rPr lang="en-US" b="1" dirty="0"/>
              <a:t>Administrative Tools</a:t>
            </a:r>
            <a:r>
              <a:rPr lang="en-US" dirty="0"/>
              <a:t>, and then click </a:t>
            </a:r>
            <a:r>
              <a:rPr lang="en-US" b="1" dirty="0"/>
              <a:t>Microsoft iSCSI Software Target</a:t>
            </a:r>
            <a:r>
              <a:rPr lang="en-US" dirty="0"/>
              <a:t>.</a:t>
            </a:r>
            <a:endParaRPr lang="en-GB" dirty="0"/>
          </a:p>
          <a:p>
            <a:pPr marL="228600" lvl="0" indent="-228600">
              <a:buFont typeface="+mj-lt"/>
              <a:buAutoNum type="arabicPeriod"/>
            </a:pPr>
            <a:r>
              <a:rPr lang="en-US" dirty="0"/>
              <a:t>In the tree pane of the </a:t>
            </a:r>
            <a:r>
              <a:rPr lang="en-US" dirty="0" smtClean="0"/>
              <a:t>iSCSI Target </a:t>
            </a:r>
            <a:r>
              <a:rPr lang="en-US" dirty="0"/>
              <a:t>– [Microsoft iSCSI Software Target\Devices] console, right-click </a:t>
            </a:r>
            <a:r>
              <a:rPr lang="en-US" b="1" dirty="0"/>
              <a:t>iSCSI Targets</a:t>
            </a:r>
            <a:r>
              <a:rPr lang="en-US" dirty="0"/>
              <a:t>, and then click </a:t>
            </a:r>
            <a:r>
              <a:rPr lang="en-US" b="1" dirty="0"/>
              <a:t>Create iSCSI Target</a:t>
            </a:r>
            <a:r>
              <a:rPr lang="en-US" dirty="0"/>
              <a:t>.</a:t>
            </a:r>
            <a:endParaRPr lang="en-GB" dirty="0"/>
          </a:p>
          <a:p>
            <a:pPr marL="228600" lvl="0" indent="-228600">
              <a:buFont typeface="+mj-lt"/>
              <a:buAutoNum type="arabicPeriod"/>
            </a:pPr>
            <a:r>
              <a:rPr lang="en-US" dirty="0"/>
              <a:t>On the </a:t>
            </a:r>
            <a:r>
              <a:rPr lang="en-US" b="1" dirty="0"/>
              <a:t>Welcome to the Create iSCSI Target Wizard</a:t>
            </a:r>
            <a:r>
              <a:rPr lang="en-US" dirty="0"/>
              <a:t> page, click </a:t>
            </a:r>
            <a:r>
              <a:rPr lang="en-US" b="1" dirty="0"/>
              <a:t>Next</a:t>
            </a:r>
            <a:r>
              <a:rPr lang="en-US" dirty="0"/>
              <a:t>.</a:t>
            </a:r>
            <a:endParaRPr lang="en-GB" dirty="0"/>
          </a:p>
          <a:p>
            <a:pPr marL="228600" lvl="0" indent="-228600">
              <a:buFont typeface="+mj-lt"/>
              <a:buAutoNum type="arabicPeriod"/>
            </a:pPr>
            <a:r>
              <a:rPr lang="en-US" dirty="0"/>
              <a:t>In the </a:t>
            </a:r>
            <a:r>
              <a:rPr lang="en-US" b="1" dirty="0"/>
              <a:t>iSCSI target name</a:t>
            </a:r>
            <a:r>
              <a:rPr lang="en-US" dirty="0"/>
              <a:t> box of the </a:t>
            </a:r>
            <a:r>
              <a:rPr lang="en-US" b="1" dirty="0"/>
              <a:t>iSCSI Target Identification</a:t>
            </a:r>
            <a:r>
              <a:rPr lang="en-US" dirty="0"/>
              <a:t> page, type </a:t>
            </a:r>
            <a:r>
              <a:rPr lang="en-US" b="1" dirty="0"/>
              <a:t>LUN-01</a:t>
            </a:r>
            <a:r>
              <a:rPr lang="en-US" dirty="0"/>
              <a:t>, and then click </a:t>
            </a:r>
            <a:r>
              <a:rPr lang="en-US" b="1" dirty="0"/>
              <a:t>Next</a:t>
            </a:r>
            <a:r>
              <a:rPr lang="en-US" dirty="0"/>
              <a:t>.</a:t>
            </a:r>
            <a:endParaRPr lang="en-GB" dirty="0"/>
          </a:p>
          <a:p>
            <a:pPr marL="228600" lvl="0" indent="-228600">
              <a:buFont typeface="+mj-lt"/>
              <a:buAutoNum type="arabicPeriod"/>
            </a:pPr>
            <a:r>
              <a:rPr lang="en-US" dirty="0"/>
              <a:t>On the </a:t>
            </a:r>
            <a:r>
              <a:rPr lang="en-US" b="1" dirty="0"/>
              <a:t>iSCSI Initiators Identifiers</a:t>
            </a:r>
            <a:r>
              <a:rPr lang="en-US" dirty="0"/>
              <a:t> page, click </a:t>
            </a:r>
            <a:r>
              <a:rPr lang="en-US" b="1" dirty="0"/>
              <a:t>Advanced</a:t>
            </a:r>
            <a:r>
              <a:rPr lang="en-US" dirty="0"/>
              <a:t>.</a:t>
            </a:r>
            <a:endParaRPr lang="en-GB" dirty="0"/>
          </a:p>
          <a:p>
            <a:pPr marL="228600" lvl="0" indent="-228600">
              <a:buFont typeface="+mj-lt"/>
              <a:buAutoNum type="arabicPeriod"/>
            </a:pPr>
            <a:r>
              <a:rPr lang="en-US" dirty="0"/>
              <a:t>In the </a:t>
            </a:r>
            <a:r>
              <a:rPr lang="en-US" b="1" dirty="0"/>
              <a:t>Advanced Identifiers</a:t>
            </a:r>
            <a:r>
              <a:rPr lang="en-US" dirty="0"/>
              <a:t> dialog box, click </a:t>
            </a:r>
            <a:r>
              <a:rPr lang="en-US" b="1" dirty="0"/>
              <a:t>Add</a:t>
            </a:r>
            <a:r>
              <a:rPr lang="en-US" dirty="0"/>
              <a:t>.</a:t>
            </a:r>
            <a:endParaRPr lang="en-GB" dirty="0"/>
          </a:p>
          <a:p>
            <a:pPr marL="228600" lvl="0" indent="-228600">
              <a:buFont typeface="+mj-lt"/>
              <a:buAutoNum type="arabicPeriod"/>
            </a:pPr>
            <a:r>
              <a:rPr lang="en-US" dirty="0"/>
              <a:t>In the </a:t>
            </a:r>
            <a:r>
              <a:rPr lang="en-US" b="1" dirty="0"/>
              <a:t>Identifier Type</a:t>
            </a:r>
            <a:r>
              <a:rPr lang="en-US" dirty="0"/>
              <a:t> box of the </a:t>
            </a:r>
            <a:r>
              <a:rPr lang="en-US" b="1" dirty="0"/>
              <a:t>Add/Edit Identifier</a:t>
            </a:r>
            <a:r>
              <a:rPr lang="en-US" dirty="0"/>
              <a:t> dialog box, click </a:t>
            </a:r>
            <a:r>
              <a:rPr lang="en-US" b="1" dirty="0"/>
              <a:t>IP Address</a:t>
            </a:r>
            <a:r>
              <a:rPr lang="en-US" dirty="0"/>
              <a:t>, in the </a:t>
            </a:r>
            <a:r>
              <a:rPr lang="en-US" b="1" dirty="0"/>
              <a:t>Value</a:t>
            </a:r>
            <a:r>
              <a:rPr lang="en-US" dirty="0"/>
              <a:t> box, type </a:t>
            </a:r>
            <a:r>
              <a:rPr lang="en-US" b="1" dirty="0"/>
              <a:t>10.10.0.24</a:t>
            </a:r>
            <a:r>
              <a:rPr lang="en-US" dirty="0"/>
              <a:t>, and then click </a:t>
            </a:r>
            <a:r>
              <a:rPr lang="en-US" b="1" dirty="0"/>
              <a:t>OK</a:t>
            </a:r>
            <a:r>
              <a:rPr lang="en-US" dirty="0"/>
              <a:t>.</a:t>
            </a:r>
            <a:endParaRPr lang="en-GB" dirty="0"/>
          </a:p>
          <a:p>
            <a:pPr marL="228600" lvl="0" indent="-228600">
              <a:buFont typeface="+mj-lt"/>
              <a:buAutoNum type="arabicPeriod"/>
            </a:pPr>
            <a:r>
              <a:rPr lang="en-US" dirty="0"/>
              <a:t>In the </a:t>
            </a:r>
            <a:r>
              <a:rPr lang="en-US" b="1" dirty="0"/>
              <a:t>Advanced Identifiers</a:t>
            </a:r>
            <a:r>
              <a:rPr lang="en-US" dirty="0"/>
              <a:t> dialog box, click </a:t>
            </a:r>
            <a:r>
              <a:rPr lang="en-US" b="1" dirty="0"/>
              <a:t>Add</a:t>
            </a:r>
            <a:r>
              <a:rPr lang="en-US" dirty="0"/>
              <a:t>.</a:t>
            </a:r>
            <a:endParaRPr lang="en-GB" dirty="0"/>
          </a:p>
          <a:p>
            <a:pPr marL="228600" lvl="0" indent="-228600">
              <a:buFont typeface="+mj-lt"/>
              <a:buAutoNum type="arabicPeriod"/>
            </a:pPr>
            <a:r>
              <a:rPr lang="en-US" dirty="0"/>
              <a:t>In the </a:t>
            </a:r>
            <a:r>
              <a:rPr lang="en-US" b="1" dirty="0"/>
              <a:t>Identifier Type</a:t>
            </a:r>
            <a:r>
              <a:rPr lang="en-US" dirty="0"/>
              <a:t> box of the </a:t>
            </a:r>
            <a:r>
              <a:rPr lang="en-US" b="1" dirty="0"/>
              <a:t>Add/Edit Identifier</a:t>
            </a:r>
            <a:r>
              <a:rPr lang="en-US" dirty="0"/>
              <a:t> dialog box, click </a:t>
            </a:r>
            <a:r>
              <a:rPr lang="en-US" b="1" dirty="0"/>
              <a:t>IP Address</a:t>
            </a:r>
            <a:r>
              <a:rPr lang="en-US" dirty="0"/>
              <a:t>, in the </a:t>
            </a:r>
            <a:r>
              <a:rPr lang="en-US" b="1" dirty="0"/>
              <a:t>Value</a:t>
            </a:r>
            <a:r>
              <a:rPr lang="en-US" dirty="0"/>
              <a:t> box, type </a:t>
            </a:r>
            <a:r>
              <a:rPr lang="en-US" b="1" dirty="0"/>
              <a:t>10.10.0.25</a:t>
            </a:r>
            <a:r>
              <a:rPr lang="en-US" dirty="0"/>
              <a:t>, and then click </a:t>
            </a:r>
            <a:r>
              <a:rPr lang="en-US" b="1" dirty="0"/>
              <a:t>OK</a:t>
            </a:r>
            <a:r>
              <a:rPr lang="en-US" dirty="0"/>
              <a:t>.</a:t>
            </a:r>
            <a:endParaRPr lang="en-GB" dirty="0"/>
          </a:p>
          <a:p>
            <a:pPr marL="228600" lvl="0" indent="-228600">
              <a:buFont typeface="+mj-lt"/>
              <a:buAutoNum type="arabicPeriod"/>
            </a:pPr>
            <a:r>
              <a:rPr lang="en-US" dirty="0"/>
              <a:t>In the </a:t>
            </a:r>
            <a:r>
              <a:rPr lang="en-US" b="1" dirty="0"/>
              <a:t>Advanced Identifiers</a:t>
            </a:r>
            <a:r>
              <a:rPr lang="en-US" dirty="0"/>
              <a:t> dialog box, click </a:t>
            </a:r>
            <a:r>
              <a:rPr lang="en-US" b="1" dirty="0"/>
              <a:t>OK</a:t>
            </a:r>
            <a:r>
              <a:rPr lang="en-US" dirty="0"/>
              <a:t>.</a:t>
            </a:r>
            <a:endParaRPr lang="en-GB" dirty="0"/>
          </a:p>
          <a:p>
            <a:pPr marL="228600" lvl="0" indent="-228600">
              <a:buFont typeface="+mj-lt"/>
              <a:buAutoNum type="arabicPeriod"/>
            </a:pPr>
            <a:r>
              <a:rPr lang="en-US" dirty="0"/>
              <a:t>On the </a:t>
            </a:r>
            <a:r>
              <a:rPr lang="en-US" b="1" dirty="0"/>
              <a:t>iSCSI Initiators Identifiers</a:t>
            </a:r>
            <a:r>
              <a:rPr lang="en-US" dirty="0"/>
              <a:t> page, ensure that the </a:t>
            </a:r>
            <a:r>
              <a:rPr lang="en-US" b="1" dirty="0"/>
              <a:t>IQN Identifier</a:t>
            </a:r>
            <a:r>
              <a:rPr lang="en-US" dirty="0"/>
              <a:t> box displays the text </a:t>
            </a:r>
            <a:r>
              <a:rPr lang="en-US" b="1" dirty="0"/>
              <a:t>Click Advanced button to view alternate identifiers</a:t>
            </a:r>
            <a:r>
              <a:rPr lang="en-US" dirty="0"/>
              <a:t>, and then click </a:t>
            </a:r>
            <a:r>
              <a:rPr lang="en-US" b="1" dirty="0"/>
              <a:t>Next</a:t>
            </a:r>
            <a:r>
              <a:rPr lang="en-US" dirty="0"/>
              <a:t>.</a:t>
            </a:r>
            <a:endParaRPr lang="en-GB" dirty="0"/>
          </a:p>
          <a:p>
            <a:pPr marL="228600" lvl="0" indent="-228600">
              <a:buFont typeface="+mj-lt"/>
              <a:buAutoNum type="arabicPeriod"/>
            </a:pPr>
            <a:r>
              <a:rPr lang="en-US" dirty="0"/>
              <a:t>On the </a:t>
            </a:r>
            <a:r>
              <a:rPr lang="en-US" b="1" dirty="0"/>
              <a:t>Completing the Create iSCSI Target Wizard</a:t>
            </a:r>
            <a:r>
              <a:rPr lang="en-US" dirty="0"/>
              <a:t> page, click </a:t>
            </a:r>
            <a:r>
              <a:rPr lang="en-US" b="1" dirty="0"/>
              <a:t>Finish</a:t>
            </a:r>
            <a:r>
              <a:rPr lang="en-US" dirty="0"/>
              <a:t>.</a:t>
            </a:r>
            <a:endParaRPr lang="en-GB" dirty="0"/>
          </a:p>
          <a:p>
            <a:pPr marL="228600" lvl="0" indent="-228600">
              <a:buFont typeface="+mj-lt"/>
              <a:buAutoNum type="arabicPeriod"/>
            </a:pPr>
            <a:r>
              <a:rPr lang="en-US" dirty="0"/>
              <a:t>In the tree pane of the </a:t>
            </a:r>
            <a:r>
              <a:rPr lang="en-US" dirty="0" err="1"/>
              <a:t>iSCSITarget</a:t>
            </a:r>
            <a:r>
              <a:rPr lang="en-US" dirty="0"/>
              <a:t> – [Microsoft iSCSI Software Target\Devices] console, under </a:t>
            </a:r>
            <a:r>
              <a:rPr lang="en-US" b="1" dirty="0"/>
              <a:t>iSCSI Targets</a:t>
            </a:r>
            <a:r>
              <a:rPr lang="en-US" dirty="0"/>
              <a:t>, right-click </a:t>
            </a:r>
            <a:r>
              <a:rPr lang="en-US" b="1" dirty="0"/>
              <a:t>Devices</a:t>
            </a:r>
            <a:r>
              <a:rPr lang="en-US" dirty="0"/>
              <a:t>, and then click </a:t>
            </a:r>
            <a:r>
              <a:rPr lang="en-US" b="1" dirty="0"/>
              <a:t>Create Virtual Disk</a:t>
            </a:r>
            <a:r>
              <a:rPr lang="en-US" dirty="0"/>
              <a:t>.</a:t>
            </a:r>
            <a:endParaRPr lang="en-GB" dirty="0"/>
          </a:p>
          <a:p>
            <a:pPr marL="228600" lvl="0" indent="-228600">
              <a:buFont typeface="+mj-lt"/>
              <a:buAutoNum type="arabicPeriod"/>
            </a:pPr>
            <a:r>
              <a:rPr lang="en-US" dirty="0"/>
              <a:t>On the </a:t>
            </a:r>
            <a:r>
              <a:rPr lang="en-US" b="1" dirty="0"/>
              <a:t>Welcome to the Create Virtual Disk Wizard</a:t>
            </a:r>
            <a:r>
              <a:rPr lang="en-US" dirty="0"/>
              <a:t> page, click </a:t>
            </a:r>
            <a:r>
              <a:rPr lang="en-US" b="1" dirty="0"/>
              <a:t>Next</a:t>
            </a:r>
            <a:r>
              <a:rPr lang="en-US" dirty="0"/>
              <a:t>.</a:t>
            </a:r>
            <a:endParaRPr lang="en-GB" dirty="0"/>
          </a:p>
          <a:p>
            <a:pPr lvl="0"/>
            <a:endParaRPr lang="en-US" sz="1000" kern="1200" dirty="0" smtClean="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16</a:t>
            </a:fld>
            <a:endParaRPr lang="en-US"/>
          </a:p>
        </p:txBody>
      </p:sp>
      <p:sp>
        <p:nvSpPr>
          <p:cNvPr id="5" name="Header Placeholder 4"/>
          <p:cNvSpPr>
            <a:spLocks noGrp="1"/>
          </p:cNvSpPr>
          <p:nvPr>
            <p:ph type="hdr" sz="quarter" idx="11"/>
          </p:nvPr>
        </p:nvSpPr>
        <p:spPr/>
        <p:txBody>
          <a:bodyPr/>
          <a:lstStyle/>
          <a:p>
            <a:r>
              <a:rPr lang="en-US" dirty="0" smtClean="0"/>
              <a:t>Module 12: Planning High Availability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5991665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208810"/>
            <a:ext cx="6286500" cy="6911439"/>
          </a:xfrm>
        </p:spPr>
        <p:txBody>
          <a:bodyPr>
            <a:normAutofit/>
          </a:bodyPr>
          <a:lstStyle/>
          <a:p>
            <a:pPr marL="228600" lvl="0" indent="-228600">
              <a:buFont typeface="+mj-lt"/>
              <a:buAutoNum type="arabicPeriod" startAt="16"/>
            </a:pPr>
            <a:r>
              <a:rPr lang="en-US" dirty="0"/>
              <a:t>In the </a:t>
            </a:r>
            <a:r>
              <a:rPr lang="en-US" b="1" dirty="0"/>
              <a:t>File</a:t>
            </a:r>
            <a:r>
              <a:rPr lang="en-US" dirty="0"/>
              <a:t> box of the </a:t>
            </a:r>
            <a:r>
              <a:rPr lang="en-US" b="1" dirty="0"/>
              <a:t>File</a:t>
            </a:r>
            <a:r>
              <a:rPr lang="en-US" dirty="0"/>
              <a:t> page, type </a:t>
            </a:r>
            <a:r>
              <a:rPr lang="en-US" b="1" dirty="0"/>
              <a:t>C:\Disks\Disk-01.vhd</a:t>
            </a:r>
            <a:r>
              <a:rPr lang="en-US" dirty="0"/>
              <a:t>, and then click </a:t>
            </a:r>
            <a:r>
              <a:rPr lang="en-US" b="1" dirty="0"/>
              <a:t>Next</a:t>
            </a:r>
            <a:r>
              <a:rPr lang="en-US" dirty="0"/>
              <a:t>.</a:t>
            </a:r>
            <a:endParaRPr lang="en-GB" dirty="0"/>
          </a:p>
          <a:p>
            <a:pPr marL="228600" lvl="0" indent="-228600">
              <a:buFont typeface="+mj-lt"/>
              <a:buAutoNum type="arabicPeriod" startAt="16"/>
            </a:pPr>
            <a:r>
              <a:rPr lang="en-US" dirty="0"/>
              <a:t>In the </a:t>
            </a:r>
            <a:r>
              <a:rPr lang="en-US" b="1" dirty="0"/>
              <a:t>Size of virtual disk (MB)</a:t>
            </a:r>
            <a:r>
              <a:rPr lang="en-US" dirty="0"/>
              <a:t> box of the </a:t>
            </a:r>
            <a:r>
              <a:rPr lang="en-US" b="1" dirty="0"/>
              <a:t>Size</a:t>
            </a:r>
            <a:r>
              <a:rPr lang="en-US" dirty="0"/>
              <a:t> page, type </a:t>
            </a:r>
            <a:r>
              <a:rPr lang="en-US" b="1" dirty="0"/>
              <a:t>8000</a:t>
            </a:r>
            <a:r>
              <a:rPr lang="en-US" dirty="0"/>
              <a:t>, and then click </a:t>
            </a:r>
            <a:r>
              <a:rPr lang="en-US" b="1" dirty="0"/>
              <a:t>Next</a:t>
            </a:r>
            <a:r>
              <a:rPr lang="en-US" dirty="0"/>
              <a:t>.</a:t>
            </a:r>
            <a:endParaRPr lang="en-GB" dirty="0"/>
          </a:p>
          <a:p>
            <a:pPr marL="228600" lvl="0" indent="-228600">
              <a:buFont typeface="+mj-lt"/>
              <a:buAutoNum type="arabicPeriod" startAt="16"/>
            </a:pPr>
            <a:r>
              <a:rPr lang="en-US" dirty="0"/>
              <a:t>On the </a:t>
            </a:r>
            <a:r>
              <a:rPr lang="en-US" b="1" dirty="0"/>
              <a:t>Description</a:t>
            </a:r>
            <a:r>
              <a:rPr lang="en-US" dirty="0"/>
              <a:t> page, click </a:t>
            </a:r>
            <a:r>
              <a:rPr lang="en-US" b="1" dirty="0"/>
              <a:t>Next</a:t>
            </a:r>
            <a:r>
              <a:rPr lang="en-US" dirty="0"/>
              <a:t>.</a:t>
            </a:r>
            <a:endParaRPr lang="en-GB" dirty="0"/>
          </a:p>
          <a:p>
            <a:pPr marL="228600" lvl="0" indent="-228600">
              <a:buFont typeface="+mj-lt"/>
              <a:buAutoNum type="arabicPeriod" startAt="16"/>
            </a:pPr>
            <a:r>
              <a:rPr lang="en-US" dirty="0"/>
              <a:t>On the </a:t>
            </a:r>
            <a:r>
              <a:rPr lang="en-US" b="1" dirty="0"/>
              <a:t>Access</a:t>
            </a:r>
            <a:r>
              <a:rPr lang="en-US" dirty="0"/>
              <a:t> page, click </a:t>
            </a:r>
            <a:r>
              <a:rPr lang="en-US" b="1" dirty="0"/>
              <a:t>Add</a:t>
            </a:r>
            <a:r>
              <a:rPr lang="en-US" dirty="0"/>
              <a:t>.</a:t>
            </a:r>
            <a:endParaRPr lang="en-GB" dirty="0"/>
          </a:p>
          <a:p>
            <a:pPr marL="228600" lvl="0" indent="-228600">
              <a:buFont typeface="+mj-lt"/>
              <a:buAutoNum type="arabicPeriod" startAt="16"/>
            </a:pPr>
            <a:r>
              <a:rPr lang="en-US" dirty="0"/>
              <a:t>In the </a:t>
            </a:r>
            <a:r>
              <a:rPr lang="en-US" b="1" dirty="0"/>
              <a:t>Add Target</a:t>
            </a:r>
            <a:r>
              <a:rPr lang="en-US" dirty="0"/>
              <a:t> dialog box, in the </a:t>
            </a:r>
            <a:r>
              <a:rPr lang="en-US" b="1" dirty="0"/>
              <a:t>Target Name</a:t>
            </a:r>
            <a:r>
              <a:rPr lang="en-US" dirty="0"/>
              <a:t> list, click </a:t>
            </a:r>
            <a:r>
              <a:rPr lang="en-US" b="1" dirty="0"/>
              <a:t>LUN-01</a:t>
            </a:r>
            <a:r>
              <a:rPr lang="en-US" dirty="0"/>
              <a:t>, and then click </a:t>
            </a:r>
            <a:r>
              <a:rPr lang="en-US" b="1" dirty="0"/>
              <a:t>OK</a:t>
            </a:r>
            <a:r>
              <a:rPr lang="en-US" dirty="0"/>
              <a:t>. </a:t>
            </a:r>
            <a:endParaRPr lang="en-GB" dirty="0"/>
          </a:p>
          <a:p>
            <a:pPr marL="228600" lvl="0" indent="-228600">
              <a:buFont typeface="+mj-lt"/>
              <a:buAutoNum type="arabicPeriod" startAt="16"/>
            </a:pPr>
            <a:r>
              <a:rPr lang="en-US" dirty="0"/>
              <a:t>On the </a:t>
            </a:r>
            <a:r>
              <a:rPr lang="en-US" b="1" dirty="0"/>
              <a:t>Access</a:t>
            </a:r>
            <a:r>
              <a:rPr lang="en-US" dirty="0"/>
              <a:t> page, click </a:t>
            </a:r>
            <a:r>
              <a:rPr lang="en-US" b="1" dirty="0"/>
              <a:t>Next</a:t>
            </a:r>
            <a:r>
              <a:rPr lang="en-US" dirty="0"/>
              <a:t>.</a:t>
            </a:r>
            <a:endParaRPr lang="en-GB" dirty="0"/>
          </a:p>
          <a:p>
            <a:pPr marL="228600" lvl="0" indent="-228600">
              <a:buFont typeface="+mj-lt"/>
              <a:buAutoNum type="arabicPeriod" startAt="16"/>
            </a:pPr>
            <a:r>
              <a:rPr lang="en-US" dirty="0"/>
              <a:t>On the </a:t>
            </a:r>
            <a:r>
              <a:rPr lang="en-US" b="1" dirty="0"/>
              <a:t>Completing the Create Virtual Disk Wizard</a:t>
            </a:r>
            <a:r>
              <a:rPr lang="en-US" dirty="0"/>
              <a:t> page, click </a:t>
            </a:r>
            <a:r>
              <a:rPr lang="en-US" b="1" dirty="0"/>
              <a:t>Finish</a:t>
            </a:r>
            <a:r>
              <a:rPr lang="en-US" dirty="0" smtClean="0"/>
              <a:t>.</a:t>
            </a:r>
          </a:p>
          <a:p>
            <a:pPr marL="228600" lvl="0" indent="-228600">
              <a:buFont typeface="+mj-lt"/>
              <a:buAutoNum type="arabicPeriod" startAt="23"/>
            </a:pPr>
            <a:r>
              <a:rPr lang="en-US" dirty="0"/>
              <a:t>In the tree pane of the </a:t>
            </a:r>
            <a:r>
              <a:rPr lang="en-US" dirty="0" smtClean="0"/>
              <a:t>iSCSI Target </a:t>
            </a:r>
            <a:r>
              <a:rPr lang="en-US" dirty="0"/>
              <a:t>– [Microsoft iSCSI Software Target\Devices] console, under </a:t>
            </a:r>
            <a:r>
              <a:rPr lang="en-US" b="1" dirty="0"/>
              <a:t>iSCSI Targets</a:t>
            </a:r>
            <a:r>
              <a:rPr lang="en-US" dirty="0"/>
              <a:t>, right-click </a:t>
            </a:r>
            <a:r>
              <a:rPr lang="en-US" b="1" dirty="0"/>
              <a:t>Devices</a:t>
            </a:r>
            <a:r>
              <a:rPr lang="en-US" dirty="0"/>
              <a:t>, and then click </a:t>
            </a:r>
            <a:r>
              <a:rPr lang="en-US" b="1" dirty="0"/>
              <a:t>Create Virtual Disk</a:t>
            </a:r>
            <a:r>
              <a:rPr lang="en-US" dirty="0"/>
              <a:t>.</a:t>
            </a:r>
            <a:endParaRPr lang="en-GB" dirty="0"/>
          </a:p>
          <a:p>
            <a:pPr marL="228600" lvl="0" indent="-228600">
              <a:buFont typeface="+mj-lt"/>
              <a:buAutoNum type="arabicPeriod" startAt="23"/>
            </a:pPr>
            <a:r>
              <a:rPr lang="en-US" dirty="0"/>
              <a:t>On the </a:t>
            </a:r>
            <a:r>
              <a:rPr lang="en-US" b="1" dirty="0"/>
              <a:t>Welcome to the Create Virtual Disk </a:t>
            </a:r>
            <a:r>
              <a:rPr lang="en-US" b="1" dirty="0" smtClean="0"/>
              <a:t>Wizard</a:t>
            </a:r>
            <a:r>
              <a:rPr lang="en-US" dirty="0" smtClean="0"/>
              <a:t>, </a:t>
            </a:r>
            <a:r>
              <a:rPr lang="en-US" dirty="0"/>
              <a:t>click </a:t>
            </a:r>
            <a:r>
              <a:rPr lang="en-US" b="1" dirty="0"/>
              <a:t>Next</a:t>
            </a:r>
            <a:r>
              <a:rPr lang="en-US" dirty="0"/>
              <a:t>.</a:t>
            </a:r>
            <a:endParaRPr lang="en-GB" dirty="0"/>
          </a:p>
          <a:p>
            <a:pPr marL="228600" lvl="0" indent="-228600">
              <a:buFont typeface="+mj-lt"/>
              <a:buAutoNum type="arabicPeriod" startAt="23"/>
            </a:pPr>
            <a:r>
              <a:rPr lang="en-US" dirty="0"/>
              <a:t>In the </a:t>
            </a:r>
            <a:r>
              <a:rPr lang="en-US" b="1" dirty="0"/>
              <a:t>File</a:t>
            </a:r>
            <a:r>
              <a:rPr lang="en-US" dirty="0"/>
              <a:t> box of the </a:t>
            </a:r>
            <a:r>
              <a:rPr lang="en-US" b="1" dirty="0"/>
              <a:t>File</a:t>
            </a:r>
            <a:r>
              <a:rPr lang="en-US" dirty="0"/>
              <a:t> page, type </a:t>
            </a:r>
            <a:r>
              <a:rPr lang="en-US" b="1" dirty="0"/>
              <a:t>C:\Disks\Disk-02.vhd</a:t>
            </a:r>
            <a:r>
              <a:rPr lang="en-US" dirty="0"/>
              <a:t>, and then click </a:t>
            </a:r>
            <a:r>
              <a:rPr lang="en-US" b="1" dirty="0"/>
              <a:t>Next</a:t>
            </a:r>
            <a:r>
              <a:rPr lang="en-US" dirty="0"/>
              <a:t>.</a:t>
            </a:r>
            <a:endParaRPr lang="en-GB" dirty="0"/>
          </a:p>
          <a:p>
            <a:pPr marL="228600" lvl="0" indent="-228600">
              <a:buFont typeface="+mj-lt"/>
              <a:buAutoNum type="arabicPeriod" startAt="23"/>
            </a:pPr>
            <a:r>
              <a:rPr lang="en-US" dirty="0"/>
              <a:t>In the </a:t>
            </a:r>
            <a:r>
              <a:rPr lang="en-US" b="1" dirty="0"/>
              <a:t>Size of virtual disk (MB)</a:t>
            </a:r>
            <a:r>
              <a:rPr lang="en-US" dirty="0"/>
              <a:t> box of the </a:t>
            </a:r>
            <a:r>
              <a:rPr lang="en-US" b="1" dirty="0"/>
              <a:t>Size</a:t>
            </a:r>
            <a:r>
              <a:rPr lang="en-US" dirty="0"/>
              <a:t> page, type </a:t>
            </a:r>
            <a:r>
              <a:rPr lang="en-US" b="1" dirty="0"/>
              <a:t>20000</a:t>
            </a:r>
            <a:r>
              <a:rPr lang="en-US" dirty="0"/>
              <a:t>, and then click </a:t>
            </a:r>
            <a:r>
              <a:rPr lang="en-US" b="1" dirty="0"/>
              <a:t>Next</a:t>
            </a:r>
            <a:r>
              <a:rPr lang="en-US" dirty="0"/>
              <a:t>.</a:t>
            </a:r>
            <a:endParaRPr lang="en-GB" dirty="0"/>
          </a:p>
          <a:p>
            <a:pPr marL="228600" lvl="0" indent="-228600">
              <a:buFont typeface="+mj-lt"/>
              <a:buAutoNum type="arabicPeriod" startAt="23"/>
            </a:pPr>
            <a:r>
              <a:rPr lang="en-US" dirty="0"/>
              <a:t>On the </a:t>
            </a:r>
            <a:r>
              <a:rPr lang="en-US" b="1" dirty="0"/>
              <a:t>Description</a:t>
            </a:r>
            <a:r>
              <a:rPr lang="en-US" dirty="0"/>
              <a:t> page, click </a:t>
            </a:r>
            <a:r>
              <a:rPr lang="en-US" b="1" dirty="0"/>
              <a:t>Next</a:t>
            </a:r>
            <a:r>
              <a:rPr lang="en-US" dirty="0"/>
              <a:t>.</a:t>
            </a:r>
            <a:endParaRPr lang="en-GB" dirty="0"/>
          </a:p>
          <a:p>
            <a:pPr marL="228600" lvl="0" indent="-228600">
              <a:buFont typeface="+mj-lt"/>
              <a:buAutoNum type="arabicPeriod" startAt="23"/>
            </a:pPr>
            <a:r>
              <a:rPr lang="en-US" dirty="0"/>
              <a:t>On the </a:t>
            </a:r>
            <a:r>
              <a:rPr lang="en-US" b="1" dirty="0"/>
              <a:t>Access</a:t>
            </a:r>
            <a:r>
              <a:rPr lang="en-US" dirty="0"/>
              <a:t> page, click </a:t>
            </a:r>
            <a:r>
              <a:rPr lang="en-US" b="1" dirty="0"/>
              <a:t>Add</a:t>
            </a:r>
            <a:r>
              <a:rPr lang="en-US" dirty="0"/>
              <a:t>.</a:t>
            </a:r>
            <a:endParaRPr lang="en-GB" dirty="0"/>
          </a:p>
          <a:p>
            <a:pPr marL="228600" lvl="0" indent="-228600">
              <a:buFont typeface="+mj-lt"/>
              <a:buAutoNum type="arabicPeriod" startAt="23"/>
            </a:pPr>
            <a:r>
              <a:rPr lang="en-US" dirty="0"/>
              <a:t>In the </a:t>
            </a:r>
            <a:r>
              <a:rPr lang="en-US" b="1" dirty="0"/>
              <a:t>Add Target</a:t>
            </a:r>
            <a:r>
              <a:rPr lang="en-US" dirty="0"/>
              <a:t> dialog box, in the </a:t>
            </a:r>
            <a:r>
              <a:rPr lang="en-US" b="1" dirty="0"/>
              <a:t>Target Name</a:t>
            </a:r>
            <a:r>
              <a:rPr lang="en-US" dirty="0"/>
              <a:t> list, click </a:t>
            </a:r>
            <a:r>
              <a:rPr lang="en-US" b="1" dirty="0"/>
              <a:t>LUN-01</a:t>
            </a:r>
            <a:r>
              <a:rPr lang="en-US" dirty="0"/>
              <a:t>, and then click </a:t>
            </a:r>
            <a:r>
              <a:rPr lang="en-US" b="1" dirty="0"/>
              <a:t>OK</a:t>
            </a:r>
            <a:r>
              <a:rPr lang="en-US" dirty="0"/>
              <a:t>. </a:t>
            </a:r>
            <a:endParaRPr lang="en-GB" dirty="0"/>
          </a:p>
          <a:p>
            <a:pPr marL="228600" lvl="0" indent="-228600">
              <a:buFont typeface="+mj-lt"/>
              <a:buAutoNum type="arabicPeriod" startAt="23"/>
            </a:pPr>
            <a:r>
              <a:rPr lang="en-US" dirty="0"/>
              <a:t>On the </a:t>
            </a:r>
            <a:r>
              <a:rPr lang="en-US" b="1" dirty="0"/>
              <a:t>Access</a:t>
            </a:r>
            <a:r>
              <a:rPr lang="en-US" dirty="0"/>
              <a:t> page, click </a:t>
            </a:r>
            <a:r>
              <a:rPr lang="en-US" b="1" dirty="0"/>
              <a:t>Next</a:t>
            </a:r>
            <a:r>
              <a:rPr lang="en-US" dirty="0"/>
              <a:t>.</a:t>
            </a:r>
            <a:endParaRPr lang="en-GB" dirty="0"/>
          </a:p>
          <a:p>
            <a:pPr marL="228600" lvl="0" indent="-228600">
              <a:buFont typeface="+mj-lt"/>
              <a:buAutoNum type="arabicPeriod" startAt="23"/>
            </a:pPr>
            <a:r>
              <a:rPr lang="en-US" dirty="0"/>
              <a:t>On the </a:t>
            </a:r>
            <a:r>
              <a:rPr lang="en-US" b="1" dirty="0"/>
              <a:t>Completing the Create Virtual Disk Wizard</a:t>
            </a:r>
            <a:r>
              <a:rPr lang="en-US" dirty="0"/>
              <a:t> page, click </a:t>
            </a:r>
            <a:r>
              <a:rPr lang="en-US" b="1" dirty="0"/>
              <a:t>Finish</a:t>
            </a:r>
            <a:r>
              <a:rPr lang="en-US" dirty="0"/>
              <a:t>.</a:t>
            </a:r>
            <a:endParaRPr lang="en-GB" dirty="0"/>
          </a:p>
          <a:p>
            <a:pPr marL="228600" lvl="0" indent="-228600">
              <a:buFont typeface="+mj-lt"/>
              <a:buAutoNum type="arabicPeriod" startAt="23"/>
            </a:pPr>
            <a:r>
              <a:rPr lang="en-US" dirty="0"/>
              <a:t>To open the proper ports on Windows Firewall </a:t>
            </a:r>
            <a:r>
              <a:rPr lang="en-US" dirty="0" smtClean="0"/>
              <a:t>to </a:t>
            </a:r>
            <a:r>
              <a:rPr lang="en-US" dirty="0"/>
              <a:t>allow iSCSI communication from clients to the Windows Storage Server, enter the following commands at the command prompt, and press </a:t>
            </a:r>
            <a:r>
              <a:rPr lang="en-US" dirty="0" smtClean="0"/>
              <a:t>Enter after </a:t>
            </a:r>
            <a:r>
              <a:rPr lang="en-US" dirty="0"/>
              <a:t>each </a:t>
            </a:r>
            <a:r>
              <a:rPr lang="en-US" dirty="0" smtClean="0"/>
              <a:t>command.</a:t>
            </a:r>
            <a:endParaRPr lang="en-GB" dirty="0"/>
          </a:p>
          <a:p>
            <a:pPr lvl="1"/>
            <a:r>
              <a:rPr lang="en-US" dirty="0"/>
              <a:t>netsh </a:t>
            </a:r>
            <a:r>
              <a:rPr lang="en-US" dirty="0" err="1"/>
              <a:t>advfirewall</a:t>
            </a:r>
            <a:r>
              <a:rPr lang="en-US" dirty="0"/>
              <a:t> firewall add rule name="Microsoft iSCSI Software Target Service-TCP-3260" </a:t>
            </a:r>
            <a:r>
              <a:rPr lang="en-US" dirty="0" err="1"/>
              <a:t>dir</a:t>
            </a:r>
            <a:r>
              <a:rPr lang="en-US" dirty="0"/>
              <a:t>=in action=allow protocol=TCP </a:t>
            </a:r>
            <a:r>
              <a:rPr lang="en-US" dirty="0" err="1"/>
              <a:t>localport</a:t>
            </a:r>
            <a:r>
              <a:rPr lang="en-US" dirty="0"/>
              <a:t>=3260</a:t>
            </a:r>
            <a:endParaRPr lang="en-GB" dirty="0"/>
          </a:p>
          <a:p>
            <a:pPr lvl="1"/>
            <a:r>
              <a:rPr lang="en-US" dirty="0"/>
              <a:t> </a:t>
            </a:r>
            <a:r>
              <a:rPr lang="en-US" dirty="0" smtClean="0"/>
              <a:t>netsh </a:t>
            </a:r>
            <a:r>
              <a:rPr lang="en-US" dirty="0" err="1"/>
              <a:t>advfirewall</a:t>
            </a:r>
            <a:r>
              <a:rPr lang="en-US" dirty="0"/>
              <a:t> firewall add rule name="Microsoft iSCSI Software Target Service-TCP-135" </a:t>
            </a:r>
            <a:r>
              <a:rPr lang="en-US" dirty="0" err="1"/>
              <a:t>dir</a:t>
            </a:r>
            <a:r>
              <a:rPr lang="en-US" dirty="0"/>
              <a:t>=in action=allow protocol=TCP </a:t>
            </a:r>
            <a:r>
              <a:rPr lang="en-US" dirty="0" err="1"/>
              <a:t>localport</a:t>
            </a:r>
            <a:r>
              <a:rPr lang="en-US" dirty="0"/>
              <a:t>=135</a:t>
            </a:r>
            <a:endParaRPr lang="en-GB" dirty="0"/>
          </a:p>
          <a:p>
            <a:pPr lvl="1"/>
            <a:r>
              <a:rPr lang="en-US" dirty="0"/>
              <a:t> </a:t>
            </a:r>
            <a:r>
              <a:rPr lang="en-US" dirty="0" smtClean="0"/>
              <a:t>netsh </a:t>
            </a:r>
            <a:r>
              <a:rPr lang="en-US" dirty="0" err="1"/>
              <a:t>advfirewall</a:t>
            </a:r>
            <a:r>
              <a:rPr lang="en-US" dirty="0"/>
              <a:t> firewall add rule name="Microsoft iSCSI Software Target Service-UDP-138" </a:t>
            </a:r>
            <a:r>
              <a:rPr lang="en-US" dirty="0" err="1"/>
              <a:t>dir</a:t>
            </a:r>
            <a:r>
              <a:rPr lang="en-US" dirty="0"/>
              <a:t>=in action=allow protocol=UDP </a:t>
            </a:r>
            <a:r>
              <a:rPr lang="en-US" dirty="0" err="1"/>
              <a:t>localport</a:t>
            </a:r>
            <a:r>
              <a:rPr lang="en-US" dirty="0"/>
              <a:t>=138</a:t>
            </a:r>
            <a:endParaRPr lang="en-GB" dirty="0"/>
          </a:p>
          <a:p>
            <a:pPr lvl="1"/>
            <a:r>
              <a:rPr lang="en-US" dirty="0"/>
              <a:t> </a:t>
            </a:r>
            <a:r>
              <a:rPr lang="en-US" dirty="0" smtClean="0"/>
              <a:t>netsh </a:t>
            </a:r>
            <a:r>
              <a:rPr lang="en-US" dirty="0" err="1"/>
              <a:t>advfirewall</a:t>
            </a:r>
            <a:r>
              <a:rPr lang="en-US" dirty="0"/>
              <a:t> firewall add rule name="Microsoft iSCSI Software Target Service" </a:t>
            </a:r>
            <a:r>
              <a:rPr lang="en-US" dirty="0" err="1"/>
              <a:t>dir</a:t>
            </a:r>
            <a:r>
              <a:rPr lang="en-US" dirty="0"/>
              <a:t>=in action=allow program="%</a:t>
            </a:r>
            <a:r>
              <a:rPr lang="en-US" dirty="0" err="1"/>
              <a:t>SystemRoot</a:t>
            </a:r>
            <a:r>
              <a:rPr lang="en-US" dirty="0"/>
              <a:t>%\System32\WinTarget.exe" enable=yes</a:t>
            </a:r>
            <a:endParaRPr lang="en-GB" dirty="0"/>
          </a:p>
          <a:p>
            <a:pPr lvl="1"/>
            <a:r>
              <a:rPr lang="en-US" dirty="0"/>
              <a:t> </a:t>
            </a:r>
            <a:r>
              <a:rPr lang="en-US" dirty="0" smtClean="0"/>
              <a:t>netsh </a:t>
            </a:r>
            <a:r>
              <a:rPr lang="en-US" dirty="0" err="1"/>
              <a:t>advfirewall</a:t>
            </a:r>
            <a:r>
              <a:rPr lang="en-US" dirty="0"/>
              <a:t> firewall add rule name="Microsoft iSCSI Software Target Service Status Proxy" </a:t>
            </a:r>
            <a:r>
              <a:rPr lang="en-US" dirty="0" err="1"/>
              <a:t>dir</a:t>
            </a:r>
            <a:r>
              <a:rPr lang="en-US" dirty="0"/>
              <a:t>=in action=allow program="%</a:t>
            </a:r>
            <a:r>
              <a:rPr lang="en-US" dirty="0" err="1"/>
              <a:t>SystemRoot</a:t>
            </a:r>
            <a:r>
              <a:rPr lang="en-US" dirty="0"/>
              <a:t>%\System32\WTStatusProxy.exe" enable=yes</a:t>
            </a:r>
            <a:endParaRPr lang="en-GB" dirty="0"/>
          </a:p>
          <a:p>
            <a:r>
              <a:rPr lang="en-US" sz="1000" kern="1200" dirty="0" smtClean="0">
                <a:solidFill>
                  <a:schemeClr val="tx1"/>
                </a:solidFill>
                <a:effectLst/>
                <a:latin typeface="Arial" charset="0"/>
                <a:ea typeface="+mn-ea"/>
                <a:cs typeface="+mn-cs"/>
              </a:rPr>
              <a:t>33.</a:t>
            </a:r>
            <a:r>
              <a:rPr lang="en-US" sz="1000" kern="1200" baseline="0" dirty="0" smtClean="0">
                <a:solidFill>
                  <a:schemeClr val="tx1"/>
                </a:solidFill>
                <a:effectLst/>
                <a:latin typeface="Arial" charset="0"/>
                <a:ea typeface="+mn-ea"/>
                <a:cs typeface="+mn-cs"/>
              </a:rPr>
              <a:t> </a:t>
            </a:r>
            <a:r>
              <a:rPr lang="en-US" sz="1000" kern="1200" dirty="0" smtClean="0">
                <a:solidFill>
                  <a:schemeClr val="tx1"/>
                </a:solidFill>
                <a:effectLst/>
                <a:latin typeface="Arial" charset="0"/>
                <a:ea typeface="+mn-ea"/>
                <a:cs typeface="+mn-cs"/>
              </a:rPr>
              <a:t>Close all open windows.</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17</a:t>
            </a:fld>
            <a:endParaRPr lang="en-US"/>
          </a:p>
        </p:txBody>
      </p:sp>
      <p:sp>
        <p:nvSpPr>
          <p:cNvPr id="5" name="Header Placeholder 4"/>
          <p:cNvSpPr>
            <a:spLocks noGrp="1"/>
          </p:cNvSpPr>
          <p:nvPr>
            <p:ph type="hdr" sz="quarter" idx="11"/>
          </p:nvPr>
        </p:nvSpPr>
        <p:spPr/>
        <p:txBody>
          <a:bodyPr/>
          <a:lstStyle/>
          <a:p>
            <a:r>
              <a:rPr lang="en-US" dirty="0" smtClean="0"/>
              <a:t>Module 12: Planning High Availability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6947211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1" u="sng" dirty="0"/>
              <a:t>Configure the iSCSI target software on </a:t>
            </a:r>
            <a:r>
              <a:rPr lang="en-US" b="1" u="sng" dirty="0" smtClean="0"/>
              <a:t>NYC-SVR1.</a:t>
            </a:r>
            <a:endParaRPr lang="en-GB" b="1" u="sng" dirty="0"/>
          </a:p>
          <a:p>
            <a:pPr marL="228600" lvl="0" indent="-228600">
              <a:buFont typeface="+mj-lt"/>
              <a:buAutoNum type="arabicPeriod"/>
            </a:pPr>
            <a:r>
              <a:rPr lang="en-US" dirty="0"/>
              <a:t>Switch to </a:t>
            </a:r>
            <a:r>
              <a:rPr lang="en-US" b="1" dirty="0"/>
              <a:t>NYC-SVR1.</a:t>
            </a:r>
            <a:endParaRPr lang="en-GB" dirty="0"/>
          </a:p>
          <a:p>
            <a:pPr marL="228600" lvl="0" indent="-228600">
              <a:buFont typeface="+mj-lt"/>
              <a:buAutoNum type="arabicPeriod"/>
            </a:pPr>
            <a:r>
              <a:rPr lang="en-US" dirty="0"/>
              <a:t>Click </a:t>
            </a:r>
            <a:r>
              <a:rPr lang="en-US" b="1" dirty="0"/>
              <a:t>Start</a:t>
            </a:r>
            <a:r>
              <a:rPr lang="en-US" dirty="0"/>
              <a:t>, point to </a:t>
            </a:r>
            <a:r>
              <a:rPr lang="en-US" b="1" dirty="0"/>
              <a:t>Administrative Tools</a:t>
            </a:r>
            <a:r>
              <a:rPr lang="en-US" dirty="0"/>
              <a:t>, and then click </a:t>
            </a:r>
            <a:r>
              <a:rPr lang="en-US" b="1" dirty="0"/>
              <a:t>iSCSI Initiator</a:t>
            </a:r>
            <a:r>
              <a:rPr lang="en-US" dirty="0"/>
              <a:t>.</a:t>
            </a:r>
            <a:endParaRPr lang="en-GB" dirty="0"/>
          </a:p>
          <a:p>
            <a:pPr marL="228600" lvl="0" indent="-228600">
              <a:buFont typeface="+mj-lt"/>
              <a:buAutoNum type="arabicPeriod"/>
            </a:pPr>
            <a:r>
              <a:rPr lang="en-US" dirty="0"/>
              <a:t>In the </a:t>
            </a:r>
            <a:r>
              <a:rPr lang="en-US" b="1" dirty="0"/>
              <a:t>Microsoft iSCSI</a:t>
            </a:r>
            <a:r>
              <a:rPr lang="en-US" dirty="0"/>
              <a:t> dialog box, click </a:t>
            </a:r>
            <a:r>
              <a:rPr lang="en-US" b="1" dirty="0"/>
              <a:t>Yes</a:t>
            </a:r>
            <a:r>
              <a:rPr lang="en-US" dirty="0"/>
              <a:t>.</a:t>
            </a:r>
            <a:endParaRPr lang="en-GB" dirty="0"/>
          </a:p>
          <a:p>
            <a:pPr marL="228600" lvl="0" indent="-228600">
              <a:buFont typeface="+mj-lt"/>
              <a:buAutoNum type="arabicPeriod"/>
            </a:pPr>
            <a:r>
              <a:rPr lang="en-US" dirty="0"/>
              <a:t>On the </a:t>
            </a:r>
            <a:r>
              <a:rPr lang="en-US" b="1" dirty="0"/>
              <a:t>Targets</a:t>
            </a:r>
            <a:r>
              <a:rPr lang="en-US" dirty="0"/>
              <a:t> tab of the </a:t>
            </a:r>
            <a:r>
              <a:rPr lang="en-US" b="1" dirty="0"/>
              <a:t>iSCSI Initiator Properties</a:t>
            </a:r>
            <a:r>
              <a:rPr lang="en-US" dirty="0"/>
              <a:t> dialog box, in the </a:t>
            </a:r>
            <a:r>
              <a:rPr lang="en-US" b="1" dirty="0"/>
              <a:t>Target</a:t>
            </a:r>
            <a:r>
              <a:rPr lang="en-US" dirty="0"/>
              <a:t> box, type </a:t>
            </a:r>
            <a:r>
              <a:rPr lang="en-US" b="1" dirty="0"/>
              <a:t>10.10.0.30</a:t>
            </a:r>
            <a:r>
              <a:rPr lang="en-US" dirty="0"/>
              <a:t>, and then click </a:t>
            </a:r>
            <a:r>
              <a:rPr lang="en-US" b="1" dirty="0"/>
              <a:t>Quick Connect</a:t>
            </a:r>
            <a:r>
              <a:rPr lang="en-US" dirty="0"/>
              <a:t>.</a:t>
            </a:r>
            <a:endParaRPr lang="en-GB" dirty="0"/>
          </a:p>
          <a:p>
            <a:pPr marL="228600" lvl="0" indent="-228600">
              <a:buFont typeface="+mj-lt"/>
              <a:buAutoNum type="arabicPeriod"/>
            </a:pPr>
            <a:r>
              <a:rPr lang="en-US" dirty="0"/>
              <a:t>In the </a:t>
            </a:r>
            <a:r>
              <a:rPr lang="en-US" b="1" dirty="0"/>
              <a:t>Quick Connect</a:t>
            </a:r>
            <a:r>
              <a:rPr lang="en-US" dirty="0"/>
              <a:t> dialog box, ensure that the status of </a:t>
            </a:r>
            <a:r>
              <a:rPr lang="en-US" b="1" dirty="0"/>
              <a:t>iqn.1991-05.com.microsoft:NYC-ISCSI-lun-01-target</a:t>
            </a:r>
            <a:r>
              <a:rPr lang="en-US" dirty="0"/>
              <a:t> is </a:t>
            </a:r>
            <a:r>
              <a:rPr lang="en-US" b="1" dirty="0"/>
              <a:t>Connected</a:t>
            </a:r>
            <a:r>
              <a:rPr lang="en-US" dirty="0"/>
              <a:t>, and then click </a:t>
            </a:r>
            <a:r>
              <a:rPr lang="en-US" b="1" dirty="0"/>
              <a:t>Done</a:t>
            </a:r>
            <a:r>
              <a:rPr lang="en-US" dirty="0"/>
              <a:t>.</a:t>
            </a:r>
            <a:endParaRPr lang="en-GB" dirty="0"/>
          </a:p>
          <a:p>
            <a:pPr marL="228600" lvl="0" indent="-228600">
              <a:buFont typeface="+mj-lt"/>
              <a:buAutoNum type="arabicPeriod"/>
            </a:pPr>
            <a:r>
              <a:rPr lang="en-US" dirty="0"/>
              <a:t>On the </a:t>
            </a:r>
            <a:r>
              <a:rPr lang="en-US" b="1" dirty="0"/>
              <a:t>Volumes and Devices</a:t>
            </a:r>
            <a:r>
              <a:rPr lang="en-US" dirty="0"/>
              <a:t> tab, click </a:t>
            </a:r>
            <a:r>
              <a:rPr lang="en-US" b="1" dirty="0"/>
              <a:t>Auto Configure</a:t>
            </a:r>
            <a:r>
              <a:rPr lang="en-US" dirty="0"/>
              <a:t>. Verify that two volumes are added to the Volume List.</a:t>
            </a:r>
            <a:endParaRPr lang="en-GB" dirty="0"/>
          </a:p>
          <a:p>
            <a:pPr marL="228600" lvl="0" indent="-228600">
              <a:buFont typeface="+mj-lt"/>
              <a:buAutoNum type="arabicPeriod"/>
            </a:pPr>
            <a:r>
              <a:rPr lang="en-US" dirty="0"/>
              <a:t>In the </a:t>
            </a:r>
            <a:r>
              <a:rPr lang="en-US" b="1" dirty="0"/>
              <a:t>iSCSI Initiator Properties</a:t>
            </a:r>
            <a:r>
              <a:rPr lang="en-US" dirty="0"/>
              <a:t> dialog box, click </a:t>
            </a:r>
            <a:r>
              <a:rPr lang="en-US" b="1" dirty="0"/>
              <a:t>OK</a:t>
            </a:r>
            <a:r>
              <a:rPr lang="en-US" dirty="0"/>
              <a:t>.</a:t>
            </a:r>
            <a:endParaRPr lang="en-GB" dirty="0"/>
          </a:p>
          <a:p>
            <a:r>
              <a:rPr lang="en-GB" dirty="0"/>
              <a:t> </a:t>
            </a:r>
          </a:p>
          <a:p>
            <a:pPr lvl="0"/>
            <a:r>
              <a:rPr lang="en-US" b="1" u="sng" dirty="0"/>
              <a:t>Configure the iSCSI target software on </a:t>
            </a:r>
            <a:r>
              <a:rPr lang="en-US" b="1" u="sng" dirty="0" smtClean="0"/>
              <a:t>NYC-SVR2.</a:t>
            </a:r>
            <a:endParaRPr lang="en-GB" b="1" u="sng" dirty="0"/>
          </a:p>
          <a:p>
            <a:pPr marL="228600" lvl="0" indent="-228600">
              <a:buFont typeface="+mj-lt"/>
              <a:buAutoNum type="arabicPeriod"/>
            </a:pPr>
            <a:r>
              <a:rPr lang="en-US" dirty="0"/>
              <a:t>Switch to </a:t>
            </a:r>
            <a:r>
              <a:rPr lang="en-US" b="1" dirty="0"/>
              <a:t>NYC-SVR2</a:t>
            </a:r>
            <a:r>
              <a:rPr lang="en-US" dirty="0"/>
              <a:t>.</a:t>
            </a:r>
            <a:endParaRPr lang="en-GB" dirty="0"/>
          </a:p>
          <a:p>
            <a:pPr marL="228600" lvl="0" indent="-228600">
              <a:buFont typeface="+mj-lt"/>
              <a:buAutoNum type="arabicPeriod"/>
            </a:pPr>
            <a:r>
              <a:rPr lang="en-US" dirty="0"/>
              <a:t>Click </a:t>
            </a:r>
            <a:r>
              <a:rPr lang="en-US" b="1" dirty="0"/>
              <a:t>Start</a:t>
            </a:r>
            <a:r>
              <a:rPr lang="en-US" dirty="0"/>
              <a:t>, point to </a:t>
            </a:r>
            <a:r>
              <a:rPr lang="en-US" b="1" dirty="0"/>
              <a:t>Administrative Tools</a:t>
            </a:r>
            <a:r>
              <a:rPr lang="en-US" dirty="0"/>
              <a:t>, and then click </a:t>
            </a:r>
            <a:r>
              <a:rPr lang="en-US" b="1" dirty="0"/>
              <a:t>iSCSI Initiator</a:t>
            </a:r>
            <a:r>
              <a:rPr lang="en-US" dirty="0"/>
              <a:t>.</a:t>
            </a:r>
            <a:endParaRPr lang="en-GB" dirty="0"/>
          </a:p>
          <a:p>
            <a:pPr marL="228600" lvl="0" indent="-228600">
              <a:buFont typeface="+mj-lt"/>
              <a:buAutoNum type="arabicPeriod"/>
            </a:pPr>
            <a:r>
              <a:rPr lang="en-US" dirty="0"/>
              <a:t>In the </a:t>
            </a:r>
            <a:r>
              <a:rPr lang="en-US" b="1" dirty="0"/>
              <a:t>Microsoft iSCSI</a:t>
            </a:r>
            <a:r>
              <a:rPr lang="en-US" dirty="0"/>
              <a:t> dialog box, click </a:t>
            </a:r>
            <a:r>
              <a:rPr lang="en-US" b="1" dirty="0"/>
              <a:t>Yes</a:t>
            </a:r>
            <a:r>
              <a:rPr lang="en-US" dirty="0"/>
              <a:t>.</a:t>
            </a:r>
            <a:endParaRPr lang="en-GB" dirty="0"/>
          </a:p>
          <a:p>
            <a:pPr marL="228600" lvl="0" indent="-228600">
              <a:buFont typeface="+mj-lt"/>
              <a:buAutoNum type="arabicPeriod"/>
            </a:pPr>
            <a:r>
              <a:rPr lang="en-US" dirty="0"/>
              <a:t>On the </a:t>
            </a:r>
            <a:r>
              <a:rPr lang="en-US" b="1" dirty="0"/>
              <a:t>Targets</a:t>
            </a:r>
            <a:r>
              <a:rPr lang="en-US" dirty="0"/>
              <a:t> tab of the </a:t>
            </a:r>
            <a:r>
              <a:rPr lang="en-US" b="1" dirty="0"/>
              <a:t>iSCSI Initiator Properties</a:t>
            </a:r>
            <a:r>
              <a:rPr lang="en-US" dirty="0"/>
              <a:t> dialog box, in the </a:t>
            </a:r>
            <a:r>
              <a:rPr lang="en-US" b="1" dirty="0"/>
              <a:t>Target</a:t>
            </a:r>
            <a:r>
              <a:rPr lang="en-US" dirty="0"/>
              <a:t> box, type </a:t>
            </a:r>
            <a:r>
              <a:rPr lang="en-US" b="1" dirty="0"/>
              <a:t>10.10.0.30</a:t>
            </a:r>
            <a:r>
              <a:rPr lang="en-US" dirty="0"/>
              <a:t>, and then click </a:t>
            </a:r>
            <a:r>
              <a:rPr lang="en-US" b="1" dirty="0"/>
              <a:t>Quick Connect</a:t>
            </a:r>
            <a:r>
              <a:rPr lang="en-US" dirty="0"/>
              <a:t>.</a:t>
            </a:r>
            <a:endParaRPr lang="en-GB" dirty="0"/>
          </a:p>
          <a:p>
            <a:pPr marL="228600" lvl="0" indent="-228600">
              <a:buFont typeface="+mj-lt"/>
              <a:buAutoNum type="arabicPeriod"/>
            </a:pPr>
            <a:r>
              <a:rPr lang="en-US" dirty="0"/>
              <a:t>In the </a:t>
            </a:r>
            <a:r>
              <a:rPr lang="en-US" b="1" dirty="0"/>
              <a:t>Quick Connect</a:t>
            </a:r>
            <a:r>
              <a:rPr lang="en-US" dirty="0"/>
              <a:t> dialog box, ensure that the status of </a:t>
            </a:r>
            <a:r>
              <a:rPr lang="en-US" b="1" dirty="0"/>
              <a:t>iqn.1991-05.com.microsoft:NYC-ISCSI-lun-01-target</a:t>
            </a:r>
            <a:r>
              <a:rPr lang="en-US" dirty="0"/>
              <a:t> is </a:t>
            </a:r>
            <a:r>
              <a:rPr lang="en-US" b="1" dirty="0"/>
              <a:t>Connected</a:t>
            </a:r>
            <a:r>
              <a:rPr lang="en-US" dirty="0"/>
              <a:t>, and then click </a:t>
            </a:r>
            <a:r>
              <a:rPr lang="en-US" b="1" dirty="0"/>
              <a:t>Done</a:t>
            </a:r>
            <a:r>
              <a:rPr lang="en-US" dirty="0"/>
              <a:t>.</a:t>
            </a:r>
            <a:endParaRPr lang="en-GB" dirty="0"/>
          </a:p>
          <a:p>
            <a:pPr marL="228600" lvl="0" indent="-228600">
              <a:buFont typeface="+mj-lt"/>
              <a:buAutoNum type="arabicPeriod"/>
            </a:pPr>
            <a:r>
              <a:rPr lang="en-US" dirty="0"/>
              <a:t>On the </a:t>
            </a:r>
            <a:r>
              <a:rPr lang="en-US" b="1" dirty="0"/>
              <a:t>Volumes and Devices</a:t>
            </a:r>
            <a:r>
              <a:rPr lang="en-US" dirty="0"/>
              <a:t> tab, click </a:t>
            </a:r>
            <a:r>
              <a:rPr lang="en-US" b="1" dirty="0"/>
              <a:t>Auto Configure</a:t>
            </a:r>
            <a:r>
              <a:rPr lang="en-US" dirty="0"/>
              <a:t>. Verify that two volumes are added to the Volume List.</a:t>
            </a:r>
            <a:endParaRPr lang="en-GB" dirty="0"/>
          </a:p>
          <a:p>
            <a:pPr marL="228600" lvl="0" indent="-228600">
              <a:buFont typeface="+mj-lt"/>
              <a:buAutoNum type="arabicPeriod"/>
            </a:pPr>
            <a:r>
              <a:rPr lang="en-US" dirty="0"/>
              <a:t>In the </a:t>
            </a:r>
            <a:r>
              <a:rPr lang="en-US" b="1" dirty="0"/>
              <a:t>iSCSI Initiator Properties</a:t>
            </a:r>
            <a:r>
              <a:rPr lang="en-US" dirty="0"/>
              <a:t> dialog box, click </a:t>
            </a:r>
            <a:r>
              <a:rPr lang="en-US" b="1" dirty="0"/>
              <a:t>OK</a:t>
            </a:r>
            <a:r>
              <a:rPr lang="en-US" dirty="0"/>
              <a:t>.</a:t>
            </a:r>
            <a:endParaRPr lang="en-GB" dirty="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18</a:t>
            </a:fld>
            <a:endParaRPr lang="en-US"/>
          </a:p>
        </p:txBody>
      </p:sp>
      <p:sp>
        <p:nvSpPr>
          <p:cNvPr id="5" name="Header Placeholder 4"/>
          <p:cNvSpPr>
            <a:spLocks noGrp="1"/>
          </p:cNvSpPr>
          <p:nvPr>
            <p:ph type="hdr" sz="quarter" idx="11"/>
          </p:nvPr>
        </p:nvSpPr>
        <p:spPr/>
        <p:txBody>
          <a:bodyPr/>
          <a:lstStyle/>
          <a:p>
            <a:r>
              <a:rPr lang="en-US" dirty="0" smtClean="0"/>
              <a:t>Module 12: Planning High Availability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6947211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1" u="sng" dirty="0"/>
              <a:t>Configure the shared </a:t>
            </a:r>
            <a:r>
              <a:rPr lang="en-US" b="1" u="sng" dirty="0" smtClean="0"/>
              <a:t>disks.</a:t>
            </a:r>
            <a:endParaRPr lang="en-GB" b="1" u="sng" dirty="0"/>
          </a:p>
          <a:p>
            <a:pPr marL="228600" lvl="0" indent="-228600">
              <a:buFont typeface="+mj-lt"/>
              <a:buAutoNum type="arabicPeriod"/>
            </a:pPr>
            <a:r>
              <a:rPr lang="en-US" dirty="0"/>
              <a:t>On NYC-SVR1, open Server Manager.</a:t>
            </a:r>
            <a:endParaRPr lang="en-GB" dirty="0"/>
          </a:p>
          <a:p>
            <a:pPr marL="228600" lvl="0" indent="-228600">
              <a:buFont typeface="+mj-lt"/>
              <a:buAutoNum type="arabicPeriod"/>
            </a:pPr>
            <a:r>
              <a:rPr lang="en-US" dirty="0"/>
              <a:t>In the tree pane of the Server Manager console, expand </a:t>
            </a:r>
            <a:r>
              <a:rPr lang="en-US" b="1" dirty="0"/>
              <a:t>Storage</a:t>
            </a:r>
            <a:r>
              <a:rPr lang="en-US" dirty="0"/>
              <a:t>, and then click </a:t>
            </a:r>
            <a:r>
              <a:rPr lang="en-US" b="1" dirty="0"/>
              <a:t>Disk Management</a:t>
            </a:r>
            <a:r>
              <a:rPr lang="en-US" dirty="0"/>
              <a:t>.</a:t>
            </a:r>
            <a:endParaRPr lang="en-GB" dirty="0"/>
          </a:p>
          <a:p>
            <a:pPr marL="228600" lvl="0" indent="-228600">
              <a:buFont typeface="+mj-lt"/>
              <a:buAutoNum type="arabicPeriod"/>
            </a:pPr>
            <a:r>
              <a:rPr lang="en-US" dirty="0"/>
              <a:t>Right-click </a:t>
            </a:r>
            <a:r>
              <a:rPr lang="en-US" b="1" dirty="0"/>
              <a:t>Disk 3</a:t>
            </a:r>
            <a:r>
              <a:rPr lang="en-US" dirty="0"/>
              <a:t>, and then click </a:t>
            </a:r>
            <a:r>
              <a:rPr lang="en-US" b="1" dirty="0"/>
              <a:t>Online</a:t>
            </a:r>
            <a:r>
              <a:rPr lang="en-US" dirty="0"/>
              <a:t>.</a:t>
            </a:r>
            <a:endParaRPr lang="en-GB" dirty="0"/>
          </a:p>
          <a:p>
            <a:pPr marL="228600" lvl="0" indent="-228600">
              <a:buFont typeface="+mj-lt"/>
              <a:buAutoNum type="arabicPeriod"/>
            </a:pPr>
            <a:r>
              <a:rPr lang="en-US" dirty="0"/>
              <a:t>Right-click </a:t>
            </a:r>
            <a:r>
              <a:rPr lang="en-US" b="1" dirty="0"/>
              <a:t>Disk 4</a:t>
            </a:r>
            <a:r>
              <a:rPr lang="en-US" dirty="0"/>
              <a:t>, and then click </a:t>
            </a:r>
            <a:r>
              <a:rPr lang="en-US" b="1" dirty="0"/>
              <a:t>Online</a:t>
            </a:r>
            <a:r>
              <a:rPr lang="en-US" dirty="0"/>
              <a:t>.</a:t>
            </a:r>
            <a:endParaRPr lang="en-GB" dirty="0"/>
          </a:p>
          <a:p>
            <a:pPr marL="228600" lvl="0" indent="-228600">
              <a:buFont typeface="+mj-lt"/>
              <a:buAutoNum type="arabicPeriod"/>
            </a:pPr>
            <a:r>
              <a:rPr lang="en-US" dirty="0"/>
              <a:t>Right-click </a:t>
            </a:r>
            <a:r>
              <a:rPr lang="en-US" b="1" dirty="0"/>
              <a:t>Disk 3</a:t>
            </a:r>
            <a:r>
              <a:rPr lang="en-US" dirty="0"/>
              <a:t>, and then click </a:t>
            </a:r>
            <a:r>
              <a:rPr lang="en-US" b="1" dirty="0"/>
              <a:t>Initialize Disk</a:t>
            </a:r>
            <a:r>
              <a:rPr lang="en-US" dirty="0"/>
              <a:t>. Verify that both </a:t>
            </a:r>
            <a:r>
              <a:rPr lang="en-US" b="1" dirty="0"/>
              <a:t>Disk 3</a:t>
            </a:r>
            <a:r>
              <a:rPr lang="en-US" dirty="0"/>
              <a:t> and </a:t>
            </a:r>
            <a:r>
              <a:rPr lang="en-US" b="1" dirty="0"/>
              <a:t>Disk 4</a:t>
            </a:r>
            <a:r>
              <a:rPr lang="en-US" dirty="0"/>
              <a:t> are selected, and then click </a:t>
            </a:r>
            <a:r>
              <a:rPr lang="en-US" b="1" dirty="0"/>
              <a:t>OK</a:t>
            </a:r>
            <a:r>
              <a:rPr lang="en-US" dirty="0"/>
              <a:t>.</a:t>
            </a:r>
            <a:endParaRPr lang="en-GB" dirty="0"/>
          </a:p>
          <a:p>
            <a:pPr marL="228600" lvl="0" indent="-228600">
              <a:buFont typeface="+mj-lt"/>
              <a:buAutoNum type="arabicPeriod"/>
            </a:pPr>
            <a:r>
              <a:rPr lang="en-US" dirty="0"/>
              <a:t>In the Disk Management result pane, right-click the </a:t>
            </a:r>
            <a:r>
              <a:rPr lang="en-US" b="1" dirty="0"/>
              <a:t>7.81 GB Unallocated</a:t>
            </a:r>
            <a:r>
              <a:rPr lang="en-US" dirty="0"/>
              <a:t> area </a:t>
            </a:r>
            <a:r>
              <a:rPr lang="en-US" dirty="0" smtClean="0"/>
              <a:t>next to either </a:t>
            </a:r>
            <a:r>
              <a:rPr lang="en-US" b="1" dirty="0"/>
              <a:t>Disk 3</a:t>
            </a:r>
            <a:r>
              <a:rPr lang="en-US" dirty="0"/>
              <a:t> or </a:t>
            </a:r>
            <a:r>
              <a:rPr lang="en-US" b="1" dirty="0"/>
              <a:t>Disk 4</a:t>
            </a:r>
            <a:r>
              <a:rPr lang="en-US" dirty="0"/>
              <a:t>, and then click </a:t>
            </a:r>
            <a:r>
              <a:rPr lang="en-US" b="1" dirty="0"/>
              <a:t>New Simple Volume</a:t>
            </a:r>
            <a:r>
              <a:rPr lang="en-US" dirty="0"/>
              <a:t>.</a:t>
            </a:r>
            <a:endParaRPr lang="en-GB" dirty="0"/>
          </a:p>
          <a:p>
            <a:pPr marL="228600" lvl="0" indent="-228600">
              <a:buFont typeface="+mj-lt"/>
              <a:buAutoNum type="arabicPeriod"/>
            </a:pPr>
            <a:r>
              <a:rPr lang="en-US" dirty="0"/>
              <a:t>On the </a:t>
            </a:r>
            <a:r>
              <a:rPr lang="en-US" b="1" dirty="0"/>
              <a:t>Welcome to the New Simple Volume Wizard</a:t>
            </a:r>
            <a:r>
              <a:rPr lang="en-US" dirty="0"/>
              <a:t> page, click </a:t>
            </a:r>
            <a:r>
              <a:rPr lang="en-US" b="1" dirty="0"/>
              <a:t>Next</a:t>
            </a:r>
            <a:r>
              <a:rPr lang="en-US" dirty="0"/>
              <a:t>. </a:t>
            </a:r>
            <a:endParaRPr lang="en-GB" dirty="0"/>
          </a:p>
          <a:p>
            <a:pPr marL="228600" lvl="0" indent="-228600">
              <a:buFont typeface="+mj-lt"/>
              <a:buAutoNum type="arabicPeriod"/>
            </a:pPr>
            <a:r>
              <a:rPr lang="en-US" dirty="0"/>
              <a:t>On the </a:t>
            </a:r>
            <a:r>
              <a:rPr lang="en-US" b="1" dirty="0"/>
              <a:t>Specify Volume Size</a:t>
            </a:r>
            <a:r>
              <a:rPr lang="en-US" dirty="0"/>
              <a:t> page, click </a:t>
            </a:r>
            <a:r>
              <a:rPr lang="en-US" b="1" dirty="0"/>
              <a:t>Next</a:t>
            </a:r>
            <a:r>
              <a:rPr lang="en-US" dirty="0"/>
              <a:t>.</a:t>
            </a:r>
            <a:endParaRPr lang="en-GB" dirty="0"/>
          </a:p>
          <a:p>
            <a:pPr marL="228600" lvl="0" indent="-228600">
              <a:buFont typeface="+mj-lt"/>
              <a:buAutoNum type="arabicPeriod"/>
            </a:pPr>
            <a:r>
              <a:rPr lang="en-US" dirty="0"/>
              <a:t>On the </a:t>
            </a:r>
            <a:r>
              <a:rPr lang="en-US" b="1" dirty="0"/>
              <a:t>Assign Drive Letter or Path</a:t>
            </a:r>
            <a:r>
              <a:rPr lang="en-US" dirty="0"/>
              <a:t> page, </a:t>
            </a:r>
            <a:r>
              <a:rPr lang="en-US" dirty="0" smtClean="0"/>
              <a:t>next to </a:t>
            </a:r>
            <a:r>
              <a:rPr lang="en-US" b="1" dirty="0" smtClean="0"/>
              <a:t>Assign </a:t>
            </a:r>
            <a:r>
              <a:rPr lang="en-US" b="1" dirty="0"/>
              <a:t>the following drive letter</a:t>
            </a:r>
            <a:r>
              <a:rPr lang="en-US" dirty="0"/>
              <a:t>, click </a:t>
            </a:r>
            <a:r>
              <a:rPr lang="en-US" b="1" dirty="0"/>
              <a:t>Q</a:t>
            </a:r>
            <a:r>
              <a:rPr lang="en-US" dirty="0"/>
              <a:t>, and then click </a:t>
            </a:r>
            <a:r>
              <a:rPr lang="en-US" b="1" dirty="0"/>
              <a:t>Next</a:t>
            </a:r>
            <a:r>
              <a:rPr lang="en-US" dirty="0"/>
              <a:t>.</a:t>
            </a:r>
            <a:endParaRPr lang="en-GB" dirty="0"/>
          </a:p>
          <a:p>
            <a:pPr marL="228600" lvl="0" indent="-228600">
              <a:buFont typeface="+mj-lt"/>
              <a:buAutoNum type="arabicPeriod"/>
            </a:pPr>
            <a:r>
              <a:rPr lang="en-US" dirty="0"/>
              <a:t>On the </a:t>
            </a:r>
            <a:r>
              <a:rPr lang="en-US" b="1" dirty="0"/>
              <a:t>Format Partition</a:t>
            </a:r>
            <a:r>
              <a:rPr lang="en-US" dirty="0"/>
              <a:t> page, in the </a:t>
            </a:r>
            <a:r>
              <a:rPr lang="en-US" b="1" dirty="0"/>
              <a:t>Volume label</a:t>
            </a:r>
            <a:r>
              <a:rPr lang="en-US" dirty="0"/>
              <a:t> box, type </a:t>
            </a:r>
            <a:r>
              <a:rPr lang="en-US" b="1" dirty="0"/>
              <a:t>Witness Disk</a:t>
            </a:r>
            <a:r>
              <a:rPr lang="en-US" dirty="0"/>
              <a:t>, and then click </a:t>
            </a:r>
            <a:r>
              <a:rPr lang="en-US" b="1" dirty="0"/>
              <a:t>Next</a:t>
            </a:r>
            <a:r>
              <a:rPr lang="en-US" dirty="0"/>
              <a:t>.</a:t>
            </a:r>
            <a:endParaRPr lang="en-GB" dirty="0"/>
          </a:p>
          <a:p>
            <a:pPr marL="228600" lvl="0" indent="-228600">
              <a:buFont typeface="+mj-lt"/>
              <a:buAutoNum type="arabicPeriod"/>
            </a:pPr>
            <a:r>
              <a:rPr lang="en-US" dirty="0"/>
              <a:t>On the </a:t>
            </a:r>
            <a:r>
              <a:rPr lang="en-US" b="1" dirty="0"/>
              <a:t>Completing the New Simple Volume Wizard</a:t>
            </a:r>
            <a:r>
              <a:rPr lang="en-US" dirty="0"/>
              <a:t> page, click </a:t>
            </a:r>
            <a:r>
              <a:rPr lang="en-US" b="1" dirty="0"/>
              <a:t>Finish</a:t>
            </a:r>
            <a:r>
              <a:rPr lang="en-US" dirty="0"/>
              <a:t>.</a:t>
            </a:r>
            <a:endParaRPr lang="en-GB" dirty="0"/>
          </a:p>
          <a:p>
            <a:pPr marL="228600" lvl="0" indent="-228600">
              <a:buFont typeface="+mj-lt"/>
              <a:buAutoNum type="arabicPeriod"/>
            </a:pPr>
            <a:r>
              <a:rPr lang="en-US" dirty="0" smtClean="0"/>
              <a:t>In </a:t>
            </a:r>
            <a:r>
              <a:rPr lang="en-US" dirty="0"/>
              <a:t>the Disk Management result pane, right-click the </a:t>
            </a:r>
            <a:r>
              <a:rPr lang="en-US" b="1" dirty="0"/>
              <a:t>19.53 GB Unallocated</a:t>
            </a:r>
            <a:r>
              <a:rPr lang="en-US" dirty="0"/>
              <a:t> area </a:t>
            </a:r>
            <a:r>
              <a:rPr lang="en-US" dirty="0" smtClean="0"/>
              <a:t>next to </a:t>
            </a:r>
            <a:r>
              <a:rPr lang="en-US" dirty="0"/>
              <a:t>either </a:t>
            </a:r>
            <a:r>
              <a:rPr lang="en-US" b="1" dirty="0"/>
              <a:t>Disk 3</a:t>
            </a:r>
            <a:r>
              <a:rPr lang="en-US" dirty="0"/>
              <a:t> or </a:t>
            </a:r>
            <a:r>
              <a:rPr lang="en-US" b="1" dirty="0"/>
              <a:t>Disk 4</a:t>
            </a:r>
            <a:r>
              <a:rPr lang="en-US" dirty="0"/>
              <a:t>, and then click </a:t>
            </a:r>
            <a:r>
              <a:rPr lang="en-US" b="1" dirty="0"/>
              <a:t>New Simple Volume</a:t>
            </a:r>
            <a:r>
              <a:rPr lang="en-US" dirty="0"/>
              <a:t>.</a:t>
            </a:r>
            <a:endParaRPr lang="en-GB" dirty="0"/>
          </a:p>
          <a:p>
            <a:pPr marL="228600" lvl="0" indent="-228600">
              <a:buFont typeface="+mj-lt"/>
              <a:buAutoNum type="arabicPeriod"/>
            </a:pPr>
            <a:r>
              <a:rPr lang="en-US" dirty="0"/>
              <a:t>On the </a:t>
            </a:r>
            <a:r>
              <a:rPr lang="en-US" b="1" dirty="0"/>
              <a:t>Welcome to the New Simple Volume Wizard</a:t>
            </a:r>
            <a:r>
              <a:rPr lang="en-US" dirty="0"/>
              <a:t> page, click </a:t>
            </a:r>
            <a:r>
              <a:rPr lang="en-US" b="1" dirty="0"/>
              <a:t>Next</a:t>
            </a:r>
            <a:r>
              <a:rPr lang="en-US" dirty="0"/>
              <a:t>. </a:t>
            </a:r>
            <a:endParaRPr lang="en-GB" dirty="0"/>
          </a:p>
          <a:p>
            <a:pPr marL="228600" lvl="0" indent="-228600">
              <a:buFont typeface="+mj-lt"/>
              <a:buAutoNum type="arabicPeriod"/>
            </a:pPr>
            <a:r>
              <a:rPr lang="en-US" dirty="0"/>
              <a:t>On the </a:t>
            </a:r>
            <a:r>
              <a:rPr lang="en-US" b="1" dirty="0"/>
              <a:t>Specify Volume Size</a:t>
            </a:r>
            <a:r>
              <a:rPr lang="en-US" dirty="0"/>
              <a:t> page, click </a:t>
            </a:r>
            <a:r>
              <a:rPr lang="en-US" b="1" dirty="0"/>
              <a:t>Next</a:t>
            </a:r>
            <a:r>
              <a:rPr lang="en-US" dirty="0"/>
              <a:t>.</a:t>
            </a:r>
            <a:endParaRPr lang="en-GB" dirty="0"/>
          </a:p>
          <a:p>
            <a:pPr marL="228600" lvl="0" indent="-228600">
              <a:buFont typeface="+mj-lt"/>
              <a:buAutoNum type="arabicPeriod"/>
            </a:pPr>
            <a:r>
              <a:rPr lang="en-US" dirty="0"/>
              <a:t>On the </a:t>
            </a:r>
            <a:r>
              <a:rPr lang="en-US" b="1" dirty="0"/>
              <a:t>Assign Drive Letter or Path</a:t>
            </a:r>
            <a:r>
              <a:rPr lang="en-US" dirty="0"/>
              <a:t> page, </a:t>
            </a:r>
            <a:r>
              <a:rPr lang="en-US" dirty="0" smtClean="0"/>
              <a:t>next to </a:t>
            </a:r>
            <a:r>
              <a:rPr lang="en-US" b="1" dirty="0" smtClean="0"/>
              <a:t>Assign </a:t>
            </a:r>
            <a:r>
              <a:rPr lang="en-US" b="1" dirty="0"/>
              <a:t>the following drive letter</a:t>
            </a:r>
            <a:r>
              <a:rPr lang="en-US" dirty="0"/>
              <a:t>, click </a:t>
            </a:r>
            <a:r>
              <a:rPr lang="en-US" b="1" dirty="0"/>
              <a:t>M</a:t>
            </a:r>
            <a:r>
              <a:rPr lang="en-US" dirty="0"/>
              <a:t>, and then click </a:t>
            </a:r>
            <a:r>
              <a:rPr lang="en-US" b="1" dirty="0"/>
              <a:t>Next</a:t>
            </a:r>
            <a:r>
              <a:rPr lang="en-US" dirty="0"/>
              <a:t>.</a:t>
            </a:r>
            <a:endParaRPr lang="en-GB" dirty="0"/>
          </a:p>
          <a:p>
            <a:pPr marL="228600" lvl="0" indent="-228600">
              <a:buFont typeface="+mj-lt"/>
              <a:buAutoNum type="arabicPeriod"/>
            </a:pPr>
            <a:r>
              <a:rPr lang="en-US" dirty="0"/>
              <a:t>On the </a:t>
            </a:r>
            <a:r>
              <a:rPr lang="en-US" b="1" dirty="0"/>
              <a:t>Format Partition</a:t>
            </a:r>
            <a:r>
              <a:rPr lang="en-US" dirty="0"/>
              <a:t> page, in the </a:t>
            </a:r>
            <a:r>
              <a:rPr lang="en-US" b="1" dirty="0"/>
              <a:t>Volume label</a:t>
            </a:r>
            <a:r>
              <a:rPr lang="en-US" dirty="0"/>
              <a:t> box, type </a:t>
            </a:r>
            <a:r>
              <a:rPr lang="en-US" b="1" dirty="0"/>
              <a:t>VM Storage</a:t>
            </a:r>
            <a:r>
              <a:rPr lang="en-US" dirty="0"/>
              <a:t>, and then click </a:t>
            </a:r>
            <a:r>
              <a:rPr lang="en-US" b="1" dirty="0"/>
              <a:t>Next</a:t>
            </a:r>
            <a:r>
              <a:rPr lang="en-US" dirty="0"/>
              <a:t>.</a:t>
            </a:r>
            <a:endParaRPr lang="en-GB" dirty="0"/>
          </a:p>
          <a:p>
            <a:pPr marL="228600" lvl="0" indent="-228600">
              <a:buFont typeface="+mj-lt"/>
              <a:buAutoNum type="arabicPeriod"/>
            </a:pPr>
            <a:r>
              <a:rPr lang="en-US" dirty="0"/>
              <a:t>On the </a:t>
            </a:r>
            <a:r>
              <a:rPr lang="en-US" b="1" dirty="0"/>
              <a:t>Completing the New Simple Volume Wizard</a:t>
            </a:r>
            <a:r>
              <a:rPr lang="en-US" dirty="0"/>
              <a:t> page, click </a:t>
            </a:r>
            <a:r>
              <a:rPr lang="en-US" b="1" dirty="0"/>
              <a:t>Finish</a:t>
            </a:r>
            <a:r>
              <a:rPr lang="en-US" dirty="0"/>
              <a:t>.</a:t>
            </a:r>
            <a:endParaRPr lang="en-GB" dirty="0"/>
          </a:p>
          <a:p>
            <a:r>
              <a:rPr lang="en-US" dirty="0"/>
              <a:t> </a:t>
            </a:r>
            <a:endParaRPr lang="en-GB" dirty="0"/>
          </a:p>
          <a:p>
            <a:pPr lvl="0"/>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19</a:t>
            </a:fld>
            <a:endParaRPr lang="en-US"/>
          </a:p>
        </p:txBody>
      </p:sp>
      <p:sp>
        <p:nvSpPr>
          <p:cNvPr id="5" name="Header Placeholder 4"/>
          <p:cNvSpPr>
            <a:spLocks noGrp="1"/>
          </p:cNvSpPr>
          <p:nvPr>
            <p:ph type="hdr" sz="quarter" idx="11"/>
          </p:nvPr>
        </p:nvSpPr>
        <p:spPr/>
        <p:txBody>
          <a:bodyPr/>
          <a:lstStyle/>
          <a:p>
            <a:r>
              <a:rPr lang="en-US" dirty="0" smtClean="0"/>
              <a:t>Module 12: Planning High Availability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2189520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xfrm>
            <a:off x="657225" y="2365375"/>
            <a:ext cx="6019800" cy="61579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After completing this module, students will be able to:</a:t>
            </a:r>
          </a:p>
          <a:p>
            <a:endParaRPr lang="en-US" dirty="0" smtClean="0"/>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and deploy network load balancing.</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and deploy failover clustering.</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for high service availability.</a:t>
            </a:r>
          </a:p>
          <a:p>
            <a:pPr marL="171450" lvl="0" indent="-171450">
              <a:buFont typeface="Arial" pitchFamily="34" charset="0"/>
              <a:buChar char="•"/>
            </a:pPr>
            <a:endParaRPr lang="en-US" dirty="0"/>
          </a:p>
          <a:p>
            <a:pPr lvl="0"/>
            <a:r>
              <a:rPr lang="en-US" b="1" dirty="0"/>
              <a:t>Note</a:t>
            </a:r>
            <a:r>
              <a:rPr lang="en-US" dirty="0"/>
              <a:t>: For the demonstrations in this module, you must reconfigure the </a:t>
            </a:r>
            <a:r>
              <a:rPr lang="en-US" dirty="0" smtClean="0"/>
              <a:t>6433A-NYC-SVR2 </a:t>
            </a:r>
            <a:r>
              <a:rPr lang="en-US" dirty="0"/>
              <a:t>virtual machine, placing it on the Private virtual network and then reconfiguring its IPv4 settings. It is advisable to perform these tasks before starting each demonstration</a:t>
            </a:r>
            <a:r>
              <a:rPr lang="en-US" dirty="0" smtClean="0"/>
              <a:t>. </a:t>
            </a:r>
          </a:p>
          <a:p>
            <a:pPr lvl="0"/>
            <a:r>
              <a:rPr lang="en-US" dirty="0" smtClean="0"/>
              <a:t>It is also necessary for the students to perform these changes to their own virtual machine environment. Steps are provided in the labs</a:t>
            </a:r>
            <a:r>
              <a:rPr lang="en-US" dirty="0" smtClean="0">
                <a:solidFill>
                  <a:srgbClr val="003366"/>
                </a:solidFill>
              </a:rPr>
              <a:t>, </a:t>
            </a:r>
            <a:r>
              <a:rPr lang="en-US" dirty="0" smtClean="0"/>
              <a:t>but please remind students to perform these preparatory steps. </a:t>
            </a:r>
            <a:endParaRPr lang="en-GB" sz="1000" kern="1200" dirty="0" smtClean="0">
              <a:solidFill>
                <a:schemeClr val="tx1"/>
              </a:solidFill>
              <a:effectLst/>
              <a:latin typeface="Arial" charset="0"/>
              <a:ea typeface="+mn-ea"/>
              <a:cs typeface="+mn-cs"/>
            </a:endParaRPr>
          </a:p>
          <a:p>
            <a:r>
              <a:rPr lang="en-US" b="1" dirty="0"/>
              <a:t>Note</a:t>
            </a:r>
            <a:r>
              <a:rPr lang="en-US" dirty="0"/>
              <a:t>: </a:t>
            </a:r>
            <a:r>
              <a:rPr lang="en-US" dirty="0" smtClean="0"/>
              <a:t>For the second demonstration, you must reconfigure the NYC-ISCSI virtual machine, creating the storage required for the clustering environment. It is advisable to perform these steps before starting the demonstration. </a:t>
            </a:r>
            <a:endParaRPr lang="en-US" dirty="0"/>
          </a:p>
          <a:p>
            <a:pPr lvl="0"/>
            <a:endParaRPr lang="en-GB" dirty="0" smtClean="0"/>
          </a:p>
        </p:txBody>
      </p:sp>
      <p:sp>
        <p:nvSpPr>
          <p:cNvPr id="34820"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r" eaLnBrk="1" hangingPunct="1"/>
            <a:fld id="{C574C97A-F40C-49CD-AD0A-AA39407284E5}" type="slidenum">
              <a:rPr lang="en-US" sz="1200" b="0">
                <a:latin typeface="Arial" charset="0"/>
              </a:rPr>
              <a:pPr algn="r" eaLnBrk="1" hangingPunct="1"/>
              <a:t>2</a:t>
            </a:fld>
            <a:endParaRPr lang="en-US" sz="1200" b="0">
              <a:latin typeface="Arial" charset="0"/>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12: Planning High Availability</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1" u="sng" dirty="0"/>
              <a:t>Install the Failover Clustering </a:t>
            </a:r>
            <a:r>
              <a:rPr lang="en-US" b="1" u="sng" dirty="0" smtClean="0"/>
              <a:t>feature.</a:t>
            </a:r>
            <a:endParaRPr lang="en-GB" b="1" u="sng" dirty="0"/>
          </a:p>
          <a:p>
            <a:pPr marL="228600" lvl="0" indent="-228600">
              <a:buFont typeface="+mj-lt"/>
              <a:buAutoNum type="arabicPeriod"/>
            </a:pPr>
            <a:r>
              <a:rPr lang="en-GB" dirty="0"/>
              <a:t>In Server Manager, </a:t>
            </a:r>
            <a:r>
              <a:rPr lang="en-US" dirty="0"/>
              <a:t>in the tree pane of the Server Manager console, right-click </a:t>
            </a:r>
            <a:r>
              <a:rPr lang="en-US" b="1" dirty="0"/>
              <a:t>Features</a:t>
            </a:r>
            <a:r>
              <a:rPr lang="en-US" dirty="0"/>
              <a:t>, and then click </a:t>
            </a:r>
            <a:r>
              <a:rPr lang="en-US" b="1" dirty="0"/>
              <a:t>Add Features</a:t>
            </a:r>
            <a:r>
              <a:rPr lang="en-US" dirty="0"/>
              <a:t>.</a:t>
            </a:r>
            <a:endParaRPr lang="en-GB" dirty="0"/>
          </a:p>
          <a:p>
            <a:pPr marL="228600" lvl="0" indent="-228600">
              <a:buFont typeface="+mj-lt"/>
              <a:buAutoNum type="arabicPeriod"/>
            </a:pPr>
            <a:r>
              <a:rPr lang="en-US" dirty="0" smtClean="0"/>
              <a:t>On </a:t>
            </a:r>
            <a:r>
              <a:rPr lang="en-US" dirty="0"/>
              <a:t>the </a:t>
            </a:r>
            <a:r>
              <a:rPr lang="en-US" b="1" dirty="0"/>
              <a:t>Select Features</a:t>
            </a:r>
            <a:r>
              <a:rPr lang="en-US" dirty="0"/>
              <a:t> page of the Add Features Wizard, under </a:t>
            </a:r>
            <a:r>
              <a:rPr lang="en-US" b="1" dirty="0"/>
              <a:t>Features</a:t>
            </a:r>
            <a:r>
              <a:rPr lang="en-US" dirty="0"/>
              <a:t>, select the </a:t>
            </a:r>
            <a:r>
              <a:rPr lang="en-US" b="1" dirty="0"/>
              <a:t>Failover Clustering</a:t>
            </a:r>
            <a:r>
              <a:rPr lang="en-US" dirty="0"/>
              <a:t> check box, and then click </a:t>
            </a:r>
            <a:r>
              <a:rPr lang="en-US" b="1" dirty="0"/>
              <a:t>Next</a:t>
            </a:r>
            <a:r>
              <a:rPr lang="en-US" dirty="0"/>
              <a:t>.</a:t>
            </a:r>
            <a:endParaRPr lang="en-GB" dirty="0"/>
          </a:p>
          <a:p>
            <a:pPr marL="228600" lvl="0" indent="-228600">
              <a:buFont typeface="+mj-lt"/>
              <a:buAutoNum type="arabicPeriod"/>
            </a:pPr>
            <a:r>
              <a:rPr lang="en-US" dirty="0" smtClean="0"/>
              <a:t>On </a:t>
            </a:r>
            <a:r>
              <a:rPr lang="en-US" dirty="0"/>
              <a:t>the </a:t>
            </a:r>
            <a:r>
              <a:rPr lang="en-US" b="1" dirty="0"/>
              <a:t>Confirm Installation Selections</a:t>
            </a:r>
            <a:r>
              <a:rPr lang="en-US" dirty="0"/>
              <a:t> page, click </a:t>
            </a:r>
            <a:r>
              <a:rPr lang="en-US" b="1" dirty="0"/>
              <a:t>Install</a:t>
            </a:r>
            <a:r>
              <a:rPr lang="en-US" dirty="0"/>
              <a:t>.</a:t>
            </a:r>
            <a:endParaRPr lang="en-GB" dirty="0"/>
          </a:p>
          <a:p>
            <a:pPr marL="228600" lvl="0" indent="-228600">
              <a:buFont typeface="+mj-lt"/>
              <a:buAutoNum type="arabicPeriod"/>
            </a:pPr>
            <a:r>
              <a:rPr lang="en-US" dirty="0"/>
              <a:t>On the </a:t>
            </a:r>
            <a:r>
              <a:rPr lang="en-US" b="1" dirty="0"/>
              <a:t>Installation Results</a:t>
            </a:r>
            <a:r>
              <a:rPr lang="en-US" dirty="0"/>
              <a:t> page, click </a:t>
            </a:r>
            <a:r>
              <a:rPr lang="en-US" b="1" dirty="0"/>
              <a:t>Close</a:t>
            </a:r>
            <a:r>
              <a:rPr lang="en-US" dirty="0"/>
              <a:t>.</a:t>
            </a:r>
            <a:endParaRPr lang="en-GB" dirty="0"/>
          </a:p>
          <a:p>
            <a:pPr marL="228600" lvl="0" indent="-228600">
              <a:buFont typeface="+mj-lt"/>
              <a:buAutoNum type="arabicPeriod"/>
            </a:pPr>
            <a:r>
              <a:rPr lang="en-US" dirty="0"/>
              <a:t>Switch to NYC-SVR2.</a:t>
            </a:r>
            <a:endParaRPr lang="en-GB" dirty="0"/>
          </a:p>
          <a:p>
            <a:pPr marL="228600" lvl="0" indent="-228600">
              <a:buFont typeface="+mj-lt"/>
              <a:buAutoNum type="arabicPeriod"/>
            </a:pPr>
            <a:r>
              <a:rPr lang="en-GB" dirty="0"/>
              <a:t>In Server Manager, </a:t>
            </a:r>
            <a:r>
              <a:rPr lang="en-US" dirty="0"/>
              <a:t>in the tree pane of the Server Manager console, right-click </a:t>
            </a:r>
            <a:r>
              <a:rPr lang="en-US" b="1" dirty="0"/>
              <a:t>Features</a:t>
            </a:r>
            <a:r>
              <a:rPr lang="en-US" dirty="0"/>
              <a:t>, and then click </a:t>
            </a:r>
            <a:r>
              <a:rPr lang="en-US" b="1" dirty="0"/>
              <a:t>Add Features</a:t>
            </a:r>
            <a:r>
              <a:rPr lang="en-US" dirty="0"/>
              <a:t>.</a:t>
            </a:r>
            <a:endParaRPr lang="en-GB" dirty="0"/>
          </a:p>
          <a:p>
            <a:pPr marL="228600" lvl="0" indent="-228600">
              <a:buFont typeface="+mj-lt"/>
              <a:buAutoNum type="arabicPeriod"/>
            </a:pPr>
            <a:r>
              <a:rPr lang="en-US" dirty="0"/>
              <a:t>On the </a:t>
            </a:r>
            <a:r>
              <a:rPr lang="en-US" b="1" dirty="0"/>
              <a:t>Select Features</a:t>
            </a:r>
            <a:r>
              <a:rPr lang="en-US" dirty="0"/>
              <a:t> page of the Add Features Wizard, under </a:t>
            </a:r>
            <a:r>
              <a:rPr lang="en-US" b="1" dirty="0"/>
              <a:t>Features</a:t>
            </a:r>
            <a:r>
              <a:rPr lang="en-US" dirty="0"/>
              <a:t>, select the </a:t>
            </a:r>
            <a:r>
              <a:rPr lang="en-US" b="1" dirty="0"/>
              <a:t>Failover Clustering</a:t>
            </a:r>
            <a:r>
              <a:rPr lang="en-US" dirty="0"/>
              <a:t> check box, and then click </a:t>
            </a:r>
            <a:r>
              <a:rPr lang="en-US" b="1" dirty="0"/>
              <a:t>Next</a:t>
            </a:r>
            <a:r>
              <a:rPr lang="en-US" dirty="0"/>
              <a:t>.</a:t>
            </a:r>
            <a:endParaRPr lang="en-GB" dirty="0"/>
          </a:p>
          <a:p>
            <a:pPr marL="228600" lvl="0" indent="-228600">
              <a:buFont typeface="+mj-lt"/>
              <a:buAutoNum type="arabicPeriod"/>
            </a:pPr>
            <a:r>
              <a:rPr lang="en-US" dirty="0"/>
              <a:t>On the </a:t>
            </a:r>
            <a:r>
              <a:rPr lang="en-US" b="1" dirty="0"/>
              <a:t>Confirm Installation Selections</a:t>
            </a:r>
            <a:r>
              <a:rPr lang="en-US" dirty="0"/>
              <a:t> page, click </a:t>
            </a:r>
            <a:r>
              <a:rPr lang="en-US" b="1" dirty="0"/>
              <a:t>Install</a:t>
            </a:r>
            <a:r>
              <a:rPr lang="en-US" dirty="0"/>
              <a:t>.</a:t>
            </a:r>
            <a:endParaRPr lang="en-GB" dirty="0"/>
          </a:p>
          <a:p>
            <a:pPr marL="228600" lvl="0" indent="-228600">
              <a:buFont typeface="+mj-lt"/>
              <a:buAutoNum type="arabicPeriod"/>
            </a:pPr>
            <a:r>
              <a:rPr lang="en-US" dirty="0"/>
              <a:t>On the </a:t>
            </a:r>
            <a:r>
              <a:rPr lang="en-US" b="1" dirty="0"/>
              <a:t>Installation Results</a:t>
            </a:r>
            <a:r>
              <a:rPr lang="en-US" dirty="0"/>
              <a:t> page, click </a:t>
            </a:r>
            <a:r>
              <a:rPr lang="en-US" b="1" dirty="0"/>
              <a:t>Close</a:t>
            </a:r>
            <a:r>
              <a:rPr lang="en-US" dirty="0" smtClean="0"/>
              <a:t>.</a:t>
            </a:r>
          </a:p>
          <a:p>
            <a:pPr marL="228600" lvl="0" indent="-228600">
              <a:buFont typeface="+mj-lt"/>
              <a:buAutoNum type="arabicPeriod"/>
            </a:pPr>
            <a:r>
              <a:rPr lang="en-US" dirty="0" smtClean="0"/>
              <a:t>Close Server Manager.</a:t>
            </a:r>
            <a:endParaRPr lang="en-GB" dirty="0"/>
          </a:p>
          <a:p>
            <a:r>
              <a:rPr lang="en-US" dirty="0"/>
              <a:t> </a:t>
            </a:r>
            <a:endParaRPr lang="en-GB" dirty="0"/>
          </a:p>
          <a:p>
            <a:pPr lvl="0"/>
            <a:r>
              <a:rPr lang="en-US" b="1" u="sng" dirty="0"/>
              <a:t>Validate the failover </a:t>
            </a:r>
            <a:r>
              <a:rPr lang="en-US" b="1" u="sng" dirty="0" smtClean="0"/>
              <a:t>cluster.</a:t>
            </a:r>
            <a:endParaRPr lang="en-GB" b="1" u="sng" dirty="0"/>
          </a:p>
          <a:p>
            <a:pPr marL="228600" lvl="0" indent="-228600">
              <a:buFont typeface="+mj-lt"/>
              <a:buAutoNum type="arabicPeriod"/>
            </a:pPr>
            <a:r>
              <a:rPr lang="en-US" dirty="0"/>
              <a:t>On NYC-SVR1, click </a:t>
            </a:r>
            <a:r>
              <a:rPr lang="en-US" b="1" dirty="0"/>
              <a:t>Start,</a:t>
            </a:r>
            <a:r>
              <a:rPr lang="en-US" dirty="0"/>
              <a:t> point to </a:t>
            </a:r>
            <a:r>
              <a:rPr lang="en-US" b="1" dirty="0"/>
              <a:t>Administrative Tools</a:t>
            </a:r>
            <a:r>
              <a:rPr lang="en-US" dirty="0"/>
              <a:t>, and</a:t>
            </a:r>
            <a:r>
              <a:rPr lang="en-US" b="1" dirty="0"/>
              <a:t> </a:t>
            </a:r>
            <a:r>
              <a:rPr lang="en-US" dirty="0"/>
              <a:t>then click </a:t>
            </a:r>
            <a:r>
              <a:rPr lang="en-US" b="1" dirty="0"/>
              <a:t>Failover Cluster Management</a:t>
            </a:r>
            <a:r>
              <a:rPr lang="en-US" dirty="0"/>
              <a:t>.</a:t>
            </a:r>
            <a:endParaRPr lang="en-GB" dirty="0"/>
          </a:p>
          <a:p>
            <a:pPr marL="228600" lvl="0" indent="-228600">
              <a:buFont typeface="+mj-lt"/>
              <a:buAutoNum type="arabicPeriod"/>
            </a:pPr>
            <a:r>
              <a:rPr lang="en-US" dirty="0"/>
              <a:t>In the Actions pane of the Failover Cluster Manager console, click </a:t>
            </a:r>
            <a:r>
              <a:rPr lang="en-US" b="1" dirty="0"/>
              <a:t>Validate a Configuration</a:t>
            </a:r>
            <a:r>
              <a:rPr lang="en-US" dirty="0"/>
              <a:t>. </a:t>
            </a:r>
            <a:endParaRPr lang="en-GB" dirty="0"/>
          </a:p>
          <a:p>
            <a:pPr marL="228600" lvl="0" indent="-228600">
              <a:buFont typeface="+mj-lt"/>
              <a:buAutoNum type="arabicPeriod"/>
            </a:pPr>
            <a:r>
              <a:rPr lang="en-US" dirty="0"/>
              <a:t>On the </a:t>
            </a:r>
            <a:r>
              <a:rPr lang="en-US" b="1" dirty="0"/>
              <a:t>Before You Begin</a:t>
            </a:r>
            <a:r>
              <a:rPr lang="en-US" dirty="0"/>
              <a:t> page, click </a:t>
            </a:r>
            <a:r>
              <a:rPr lang="en-US" b="1" dirty="0"/>
              <a:t>Next</a:t>
            </a:r>
            <a:r>
              <a:rPr lang="en-US" dirty="0"/>
              <a:t>.</a:t>
            </a:r>
            <a:endParaRPr lang="en-GB" dirty="0"/>
          </a:p>
          <a:p>
            <a:pPr marL="228600" lvl="0" indent="-228600">
              <a:buFont typeface="+mj-lt"/>
              <a:buAutoNum type="arabicPeriod"/>
            </a:pPr>
            <a:r>
              <a:rPr lang="en-US" dirty="0"/>
              <a:t>In the </a:t>
            </a:r>
            <a:r>
              <a:rPr lang="en-US" b="1" dirty="0"/>
              <a:t>Enter name</a:t>
            </a:r>
            <a:r>
              <a:rPr lang="en-US" dirty="0"/>
              <a:t> box of the </a:t>
            </a:r>
            <a:r>
              <a:rPr lang="en-US" b="1" dirty="0"/>
              <a:t>Select Servers or a Cluster</a:t>
            </a:r>
            <a:r>
              <a:rPr lang="en-US" dirty="0"/>
              <a:t> page, type</a:t>
            </a:r>
            <a:r>
              <a:rPr lang="en-US" b="1" dirty="0"/>
              <a:t> NYC-SVR1</a:t>
            </a:r>
            <a:r>
              <a:rPr lang="en-US" dirty="0"/>
              <a:t>, and then click </a:t>
            </a:r>
            <a:r>
              <a:rPr lang="en-US" b="1" dirty="0"/>
              <a:t>Add</a:t>
            </a:r>
            <a:r>
              <a:rPr lang="en-US" dirty="0"/>
              <a:t>.</a:t>
            </a:r>
            <a:endParaRPr lang="en-GB" dirty="0"/>
          </a:p>
          <a:p>
            <a:pPr marL="228600" lvl="0" indent="-228600">
              <a:buFont typeface="+mj-lt"/>
              <a:buAutoNum type="arabicPeriod"/>
            </a:pPr>
            <a:r>
              <a:rPr lang="en-US" dirty="0"/>
              <a:t>Type </a:t>
            </a:r>
            <a:r>
              <a:rPr lang="en-US" b="1" dirty="0"/>
              <a:t>NYC-SVR2</a:t>
            </a:r>
            <a:r>
              <a:rPr lang="en-US" dirty="0"/>
              <a:t>, click </a:t>
            </a:r>
            <a:r>
              <a:rPr lang="en-US" b="1" dirty="0"/>
              <a:t>Add</a:t>
            </a:r>
            <a:r>
              <a:rPr lang="en-US" dirty="0"/>
              <a:t>, and then click </a:t>
            </a:r>
            <a:r>
              <a:rPr lang="en-US" b="1" dirty="0"/>
              <a:t>Next</a:t>
            </a:r>
            <a:r>
              <a:rPr lang="en-US" dirty="0"/>
              <a:t>.</a:t>
            </a:r>
            <a:endParaRPr lang="en-GB" dirty="0"/>
          </a:p>
          <a:p>
            <a:pPr marL="228600" lvl="0" indent="-228600">
              <a:buFont typeface="+mj-lt"/>
              <a:buAutoNum type="arabicPeriod"/>
            </a:pPr>
            <a:r>
              <a:rPr lang="en-US" dirty="0"/>
              <a:t>On the </a:t>
            </a:r>
            <a:r>
              <a:rPr lang="en-US" b="1" dirty="0"/>
              <a:t>Testing Options</a:t>
            </a:r>
            <a:r>
              <a:rPr lang="en-US" dirty="0"/>
              <a:t> page, click </a:t>
            </a:r>
            <a:r>
              <a:rPr lang="en-US" b="1" dirty="0"/>
              <a:t>Next</a:t>
            </a:r>
            <a:r>
              <a:rPr lang="en-US" dirty="0"/>
              <a:t>.</a:t>
            </a:r>
            <a:endParaRPr lang="en-GB" dirty="0"/>
          </a:p>
          <a:p>
            <a:pPr marL="228600" lvl="0" indent="-228600">
              <a:buFont typeface="+mj-lt"/>
              <a:buAutoNum type="arabicPeriod"/>
            </a:pPr>
            <a:r>
              <a:rPr lang="en-US" dirty="0"/>
              <a:t>On the </a:t>
            </a:r>
            <a:r>
              <a:rPr lang="en-US" b="1" dirty="0"/>
              <a:t>Confirmation</a:t>
            </a:r>
            <a:r>
              <a:rPr lang="en-US" dirty="0"/>
              <a:t> page, click </a:t>
            </a:r>
            <a:r>
              <a:rPr lang="en-US" b="1" dirty="0"/>
              <a:t>Next</a:t>
            </a:r>
            <a:r>
              <a:rPr lang="en-US" dirty="0"/>
              <a:t>.</a:t>
            </a:r>
            <a:endParaRPr lang="en-GB" dirty="0"/>
          </a:p>
          <a:p>
            <a:pPr marL="228600" lvl="0" indent="-228600">
              <a:buFont typeface="+mj-lt"/>
              <a:buAutoNum type="arabicPeriod"/>
            </a:pPr>
            <a:r>
              <a:rPr lang="en-US" dirty="0"/>
              <a:t>Wait for the validation to complete (this will be several minutes), and then click </a:t>
            </a:r>
            <a:r>
              <a:rPr lang="en-US" b="1" dirty="0"/>
              <a:t>View Report</a:t>
            </a:r>
            <a:r>
              <a:rPr lang="en-US" dirty="0"/>
              <a:t>. Verify that no errors are reported, and then close Microsoft Internet Explorer®.</a:t>
            </a:r>
            <a:endParaRPr lang="en-GB" dirty="0"/>
          </a:p>
          <a:p>
            <a:pPr marL="228600" lvl="0" indent="-228600">
              <a:buFont typeface="+mj-lt"/>
              <a:buAutoNum type="arabicPeriod"/>
            </a:pPr>
            <a:r>
              <a:rPr lang="en-US" dirty="0"/>
              <a:t>On the </a:t>
            </a:r>
            <a:r>
              <a:rPr lang="en-US" b="1" dirty="0"/>
              <a:t>Summary</a:t>
            </a:r>
            <a:r>
              <a:rPr lang="en-US" dirty="0"/>
              <a:t> page, click </a:t>
            </a:r>
            <a:r>
              <a:rPr lang="en-US" b="1" dirty="0"/>
              <a:t>Finish</a:t>
            </a:r>
            <a:r>
              <a:rPr lang="en-US" dirty="0"/>
              <a:t>.</a:t>
            </a:r>
            <a:endParaRPr lang="en-GB" dirty="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20</a:t>
            </a:fld>
            <a:endParaRPr lang="en-US"/>
          </a:p>
        </p:txBody>
      </p:sp>
      <p:sp>
        <p:nvSpPr>
          <p:cNvPr id="5" name="Header Placeholder 4"/>
          <p:cNvSpPr>
            <a:spLocks noGrp="1"/>
          </p:cNvSpPr>
          <p:nvPr>
            <p:ph type="hdr" sz="quarter" idx="11"/>
          </p:nvPr>
        </p:nvSpPr>
        <p:spPr/>
        <p:txBody>
          <a:bodyPr/>
          <a:lstStyle/>
          <a:p>
            <a:r>
              <a:rPr lang="en-US" dirty="0" smtClean="0"/>
              <a:t>Module 12: Planning High Availability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0570074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1" u="sng" dirty="0"/>
              <a:t>Use the Create A Cluster Wizard to build a simple failover </a:t>
            </a:r>
            <a:r>
              <a:rPr lang="en-US" b="1" u="sng" dirty="0" smtClean="0"/>
              <a:t>cluster.</a:t>
            </a:r>
            <a:endParaRPr lang="en-GB" b="1" u="sng" dirty="0"/>
          </a:p>
          <a:p>
            <a:pPr marL="228600" lvl="0" indent="-228600">
              <a:buFont typeface="+mj-lt"/>
              <a:buAutoNum type="arabicPeriod"/>
            </a:pPr>
            <a:r>
              <a:rPr lang="en-US" dirty="0"/>
              <a:t>On NYC-SVR1, </a:t>
            </a:r>
            <a:r>
              <a:rPr lang="en-US" dirty="0" smtClean="0"/>
              <a:t>in </a:t>
            </a:r>
            <a:r>
              <a:rPr lang="en-US" b="1" dirty="0" smtClean="0"/>
              <a:t>Failover </a:t>
            </a:r>
            <a:r>
              <a:rPr lang="en-US" b="1" dirty="0"/>
              <a:t>Cluster Management, </a:t>
            </a:r>
            <a:r>
              <a:rPr lang="en-US" dirty="0"/>
              <a:t>in the</a:t>
            </a:r>
            <a:r>
              <a:rPr lang="en-US" b="1" dirty="0"/>
              <a:t> Management</a:t>
            </a:r>
            <a:r>
              <a:rPr lang="en-US" dirty="0"/>
              <a:t> section of the center pane, select </a:t>
            </a:r>
            <a:r>
              <a:rPr lang="en-US" b="1" dirty="0"/>
              <a:t>Create a Cluster</a:t>
            </a:r>
            <a:r>
              <a:rPr lang="en-US" dirty="0"/>
              <a:t>. </a:t>
            </a:r>
            <a:endParaRPr lang="en-GB" dirty="0"/>
          </a:p>
          <a:p>
            <a:pPr marL="228600" lvl="0" indent="-228600">
              <a:buFont typeface="+mj-lt"/>
              <a:buAutoNum type="arabicPeriod"/>
            </a:pPr>
            <a:r>
              <a:rPr lang="en-US" dirty="0"/>
              <a:t>In the Actions pane of the Failover Cluster Manager console, click </a:t>
            </a:r>
            <a:r>
              <a:rPr lang="en-US" b="1" dirty="0"/>
              <a:t>Create a Cluster</a:t>
            </a:r>
            <a:r>
              <a:rPr lang="en-US" dirty="0"/>
              <a:t>. </a:t>
            </a:r>
            <a:endParaRPr lang="en-GB" dirty="0"/>
          </a:p>
          <a:p>
            <a:pPr marL="228600" lvl="0" indent="-228600">
              <a:buFont typeface="+mj-lt"/>
              <a:buAutoNum type="arabicPeriod"/>
            </a:pPr>
            <a:r>
              <a:rPr lang="en-US" dirty="0"/>
              <a:t>On the </a:t>
            </a:r>
            <a:r>
              <a:rPr lang="en-US" b="1" dirty="0"/>
              <a:t>Before You Begin</a:t>
            </a:r>
            <a:r>
              <a:rPr lang="en-US" dirty="0"/>
              <a:t> page, click </a:t>
            </a:r>
            <a:r>
              <a:rPr lang="en-US" b="1" dirty="0"/>
              <a:t>Next</a:t>
            </a:r>
            <a:r>
              <a:rPr lang="en-US" dirty="0"/>
              <a:t>.</a:t>
            </a:r>
            <a:endParaRPr lang="en-GB" dirty="0"/>
          </a:p>
          <a:p>
            <a:pPr marL="228600" lvl="0" indent="-228600">
              <a:buFont typeface="+mj-lt"/>
              <a:buAutoNum type="arabicPeriod"/>
            </a:pPr>
            <a:r>
              <a:rPr lang="en-US" dirty="0"/>
              <a:t>In the </a:t>
            </a:r>
            <a:r>
              <a:rPr lang="en-US" b="1" dirty="0"/>
              <a:t>Enter server name</a:t>
            </a:r>
            <a:r>
              <a:rPr lang="en-US" dirty="0"/>
              <a:t> box of the </a:t>
            </a:r>
            <a:r>
              <a:rPr lang="en-US" b="1" dirty="0"/>
              <a:t>Select Servers or a Cluster</a:t>
            </a:r>
            <a:r>
              <a:rPr lang="en-US" dirty="0"/>
              <a:t> page, type</a:t>
            </a:r>
            <a:r>
              <a:rPr lang="en-US" b="1" dirty="0"/>
              <a:t> NYC-SVR1</a:t>
            </a:r>
            <a:r>
              <a:rPr lang="en-US" dirty="0"/>
              <a:t>, and then click </a:t>
            </a:r>
            <a:r>
              <a:rPr lang="en-US" b="1" dirty="0"/>
              <a:t>Add</a:t>
            </a:r>
            <a:r>
              <a:rPr lang="en-US" dirty="0"/>
              <a:t>.</a:t>
            </a:r>
            <a:endParaRPr lang="en-GB" dirty="0"/>
          </a:p>
          <a:p>
            <a:pPr marL="228600" lvl="0" indent="-228600">
              <a:buFont typeface="+mj-lt"/>
              <a:buAutoNum type="arabicPeriod"/>
            </a:pPr>
            <a:r>
              <a:rPr lang="en-US" dirty="0"/>
              <a:t>Type </a:t>
            </a:r>
            <a:r>
              <a:rPr lang="en-US" b="1" dirty="0"/>
              <a:t>NYC-SVR2</a:t>
            </a:r>
            <a:r>
              <a:rPr lang="en-US" dirty="0"/>
              <a:t>, click </a:t>
            </a:r>
            <a:r>
              <a:rPr lang="en-US" b="1" dirty="0"/>
              <a:t>Add</a:t>
            </a:r>
            <a:r>
              <a:rPr lang="en-US" dirty="0"/>
              <a:t>, and then </a:t>
            </a:r>
            <a:r>
              <a:rPr lang="en-US" b="1" dirty="0"/>
              <a:t>Next</a:t>
            </a:r>
            <a:r>
              <a:rPr lang="en-US" dirty="0"/>
              <a:t>.</a:t>
            </a:r>
            <a:endParaRPr lang="en-GB" dirty="0"/>
          </a:p>
          <a:p>
            <a:pPr marL="228600" lvl="0" indent="-228600">
              <a:buFont typeface="+mj-lt"/>
              <a:buAutoNum type="arabicPeriod"/>
            </a:pPr>
            <a:r>
              <a:rPr lang="en-US" dirty="0"/>
              <a:t>In the </a:t>
            </a:r>
            <a:r>
              <a:rPr lang="en-US" b="1" dirty="0"/>
              <a:t>Cluster Name</a:t>
            </a:r>
            <a:r>
              <a:rPr lang="en-US" dirty="0"/>
              <a:t> box, type </a:t>
            </a:r>
            <a:r>
              <a:rPr lang="en-US" b="1" dirty="0"/>
              <a:t>NYC-FS-Cluster</a:t>
            </a:r>
            <a:r>
              <a:rPr lang="en-US" dirty="0"/>
              <a:t>, in the </a:t>
            </a:r>
            <a:r>
              <a:rPr lang="en-US" b="1" dirty="0"/>
              <a:t>Address</a:t>
            </a:r>
            <a:r>
              <a:rPr lang="en-US" dirty="0"/>
              <a:t> box, type </a:t>
            </a:r>
            <a:r>
              <a:rPr lang="en-US" b="1" dirty="0"/>
              <a:t>10.10.0.90</a:t>
            </a:r>
            <a:r>
              <a:rPr lang="en-US" dirty="0"/>
              <a:t>, and then click </a:t>
            </a:r>
            <a:r>
              <a:rPr lang="en-US" b="1" dirty="0"/>
              <a:t>Next</a:t>
            </a:r>
            <a:r>
              <a:rPr lang="en-US" dirty="0"/>
              <a:t>.</a:t>
            </a:r>
            <a:endParaRPr lang="en-GB" dirty="0"/>
          </a:p>
          <a:p>
            <a:pPr marL="228600" lvl="0" indent="-228600">
              <a:buFont typeface="+mj-lt"/>
              <a:buAutoNum type="arabicPeriod"/>
            </a:pPr>
            <a:r>
              <a:rPr lang="en-US" dirty="0"/>
              <a:t>On the </a:t>
            </a:r>
            <a:r>
              <a:rPr lang="en-US" b="1" dirty="0"/>
              <a:t>Confirmation</a:t>
            </a:r>
            <a:r>
              <a:rPr lang="en-US" dirty="0"/>
              <a:t> page, click </a:t>
            </a:r>
            <a:r>
              <a:rPr lang="en-US" b="1" dirty="0"/>
              <a:t>Next</a:t>
            </a:r>
            <a:r>
              <a:rPr lang="en-US" dirty="0"/>
              <a:t>.</a:t>
            </a:r>
            <a:endParaRPr lang="en-GB" dirty="0"/>
          </a:p>
          <a:p>
            <a:pPr marL="228600" lvl="0" indent="-228600">
              <a:buFont typeface="+mj-lt"/>
              <a:buAutoNum type="arabicPeriod"/>
            </a:pPr>
            <a:r>
              <a:rPr lang="en-US" dirty="0"/>
              <a:t>On the </a:t>
            </a:r>
            <a:r>
              <a:rPr lang="en-US" b="1" dirty="0"/>
              <a:t>Summary</a:t>
            </a:r>
            <a:r>
              <a:rPr lang="en-US" dirty="0"/>
              <a:t> page, click </a:t>
            </a:r>
            <a:r>
              <a:rPr lang="en-US" b="1" dirty="0"/>
              <a:t>View Report</a:t>
            </a:r>
            <a:r>
              <a:rPr lang="en-US" dirty="0"/>
              <a:t>. Scroll </a:t>
            </a:r>
            <a:r>
              <a:rPr lang="en-US" dirty="0" smtClean="0"/>
              <a:t>toward the end of </a:t>
            </a:r>
            <a:r>
              <a:rPr lang="en-US" dirty="0"/>
              <a:t>the report, and verify that the cluster was created </a:t>
            </a:r>
            <a:r>
              <a:rPr lang="en-US" dirty="0" smtClean="0"/>
              <a:t>by using </a:t>
            </a:r>
            <a:r>
              <a:rPr lang="en-US" dirty="0"/>
              <a:t>Node and Disk Majority quorum configuration. Close Internet Explorer.</a:t>
            </a:r>
            <a:endParaRPr lang="en-GB" dirty="0"/>
          </a:p>
          <a:p>
            <a:pPr marL="228600" lvl="0" indent="-228600">
              <a:buFont typeface="+mj-lt"/>
              <a:buAutoNum type="arabicPeriod"/>
            </a:pPr>
            <a:r>
              <a:rPr lang="en-US" dirty="0"/>
              <a:t>On the </a:t>
            </a:r>
            <a:r>
              <a:rPr lang="en-US" b="1" dirty="0"/>
              <a:t>Summary</a:t>
            </a:r>
            <a:r>
              <a:rPr lang="en-US" dirty="0"/>
              <a:t> page, click </a:t>
            </a:r>
            <a:r>
              <a:rPr lang="en-US" b="1" dirty="0"/>
              <a:t>Finish</a:t>
            </a:r>
            <a:r>
              <a:rPr lang="en-US" dirty="0" smtClean="0"/>
              <a:t>.</a:t>
            </a:r>
          </a:p>
          <a:p>
            <a:pPr marL="228600" lvl="0" indent="-228600">
              <a:buFont typeface="+mj-lt"/>
              <a:buAutoNum type="arabicPeriod"/>
            </a:pPr>
            <a:r>
              <a:rPr lang="en-US" dirty="0" smtClean="0"/>
              <a:t>Close all open windows.</a:t>
            </a:r>
            <a:endParaRPr lang="en-GB" dirty="0"/>
          </a:p>
          <a:p>
            <a:r>
              <a:rPr lang="en-US" dirty="0"/>
              <a:t> </a:t>
            </a:r>
            <a:endParaRPr lang="en-GB" dirty="0"/>
          </a:p>
          <a:p>
            <a:r>
              <a:rPr lang="en-US" b="1" dirty="0"/>
              <a:t>Note:</a:t>
            </a:r>
            <a:r>
              <a:rPr lang="en-US" dirty="0"/>
              <a:t> Revert all virtual machines.</a:t>
            </a:r>
            <a:endParaRPr lang="en-GB" dirty="0"/>
          </a:p>
          <a:p>
            <a:r>
              <a:rPr lang="en-US" dirty="0"/>
              <a:t> </a:t>
            </a:r>
            <a:endParaRPr lang="en-GB" dirty="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21</a:t>
            </a:fld>
            <a:endParaRPr lang="en-US"/>
          </a:p>
        </p:txBody>
      </p:sp>
      <p:sp>
        <p:nvSpPr>
          <p:cNvPr id="5" name="Header Placeholder 4"/>
          <p:cNvSpPr>
            <a:spLocks noGrp="1"/>
          </p:cNvSpPr>
          <p:nvPr>
            <p:ph type="hdr" sz="quarter" idx="11"/>
          </p:nvPr>
        </p:nvSpPr>
        <p:spPr/>
        <p:txBody>
          <a:bodyPr/>
          <a:lstStyle/>
          <a:p>
            <a:r>
              <a:rPr lang="en-US" dirty="0" smtClean="0"/>
              <a:t>Module 12: Planning High Availability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196375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 this topic to describe scenarios where failover clustering can be useful.</a:t>
            </a:r>
          </a:p>
          <a:p>
            <a:endParaRPr lang="en-US" dirty="0" smtClean="0"/>
          </a:p>
          <a:p>
            <a:r>
              <a:rPr lang="en-US" b="1" dirty="0" smtClean="0"/>
              <a:t>Question:</a:t>
            </a:r>
            <a:r>
              <a:rPr lang="en-US" dirty="0" smtClean="0"/>
              <a:t> Describe one scenario in your work environment where you currently use or plan to implement failover clustering.</a:t>
            </a:r>
          </a:p>
          <a:p>
            <a:r>
              <a:rPr lang="en-US" b="1" dirty="0" smtClean="0"/>
              <a:t>Answer:</a:t>
            </a:r>
            <a:r>
              <a:rPr lang="en-US" dirty="0" smtClean="0"/>
              <a:t> Answers may vary. This question should provide students with an opportunity to reflect on what services they can use in conjunction with failover clustering to provide high availability.</a:t>
            </a:r>
          </a:p>
          <a:p>
            <a:endParaRPr lang="en-US"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22</a:t>
            </a:fld>
            <a:endParaRPr lang="en-US"/>
          </a:p>
        </p:txBody>
      </p:sp>
      <p:sp>
        <p:nvSpPr>
          <p:cNvPr id="5" name="Header Placeholder 4"/>
          <p:cNvSpPr>
            <a:spLocks noGrp="1"/>
          </p:cNvSpPr>
          <p:nvPr>
            <p:ph type="hdr" sz="quarter" idx="11"/>
          </p:nvPr>
        </p:nvSpPr>
        <p:spPr/>
        <p:txBody>
          <a:bodyPr/>
          <a:lstStyle/>
          <a:p>
            <a:r>
              <a:rPr lang="en-US" dirty="0" smtClean="0"/>
              <a:t>Module 12: Planning High Availability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9584779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23</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After completing this lesson, students will be able to:</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Describe service redundancy.</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Explain how to provide resilience for AD DS, DNS, DHCP, NPS,</a:t>
            </a:r>
            <a:r>
              <a:rPr lang="en-GB" sz="1000" kern="1200" baseline="0" dirty="0" smtClean="0">
                <a:solidFill>
                  <a:schemeClr val="tx1"/>
                </a:solidFill>
                <a:effectLst/>
                <a:latin typeface="Arial" charset="0"/>
                <a:ea typeface="+mn-ea"/>
                <a:cs typeface="+mn-cs"/>
              </a:rPr>
              <a:t> and AD CS.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GB" sz="1000" kern="1200" baseline="0" dirty="0" smtClean="0">
                <a:solidFill>
                  <a:schemeClr val="tx1"/>
                </a:solidFill>
                <a:effectLst/>
                <a:latin typeface="Arial" charset="0"/>
                <a:ea typeface="+mn-ea"/>
                <a:cs typeface="+mn-cs"/>
              </a:rPr>
              <a:t>Explain how to monitor services for availability.</a:t>
            </a:r>
            <a:endParaRPr lang="en-US" sz="1000" kern="1200" dirty="0" smtClean="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12: Planning High Availability</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Ask your students</a:t>
            </a:r>
            <a:r>
              <a:rPr lang="en-GB" baseline="0" dirty="0" smtClean="0"/>
              <a:t> to consider what service redundancy is, and how NLB and failover clustering technologies might benefit service redundancy. The questions provided are </a:t>
            </a:r>
            <a:r>
              <a:rPr lang="en-GB" dirty="0" smtClean="0"/>
              <a:t>aimed at directing </a:t>
            </a:r>
            <a:r>
              <a:rPr lang="en-GB" baseline="0" dirty="0" smtClean="0"/>
              <a:t>the discussion toward considering alternatives to both NLB and failover clustering. </a:t>
            </a:r>
          </a:p>
          <a:p>
            <a:endParaRPr lang="en-GB" baseline="0" dirty="0" smtClean="0"/>
          </a:p>
          <a:p>
            <a:r>
              <a:rPr lang="en-GB" baseline="0" dirty="0" smtClean="0"/>
              <a:t>In subsequent topics, students are asked to consider how the various services work, and whether NLB, failover clustering, or specific service configuration (or a combination of these) provide sufficient service redundancy. </a:t>
            </a:r>
          </a:p>
          <a:p>
            <a:endParaRPr lang="en-GB" baseline="0" dirty="0" smtClean="0"/>
          </a:p>
          <a:p>
            <a:r>
              <a:rPr lang="en-GB" b="1" baseline="0" dirty="0" smtClean="0"/>
              <a:t>Question</a:t>
            </a:r>
            <a:r>
              <a:rPr lang="en-GB" baseline="0" dirty="0" smtClean="0"/>
              <a:t>: Are there situations in which NLB and failover clustering cannot provide complete protection against service failure? </a:t>
            </a:r>
          </a:p>
          <a:p>
            <a:r>
              <a:rPr lang="en-GB" baseline="0" dirty="0" smtClean="0"/>
              <a:t>Answer: </a:t>
            </a:r>
            <a:r>
              <a:rPr lang="en-US" sz="1000" kern="1200" dirty="0" smtClean="0">
                <a:effectLst/>
                <a:latin typeface="Arial" charset="0"/>
                <a:ea typeface="+mn-ea"/>
                <a:cs typeface="+mn-cs"/>
              </a:rPr>
              <a:t>Answers will vary but might include loss of a </a:t>
            </a:r>
            <a:r>
              <a:rPr lang="en-US" dirty="0" smtClean="0"/>
              <a:t>data center</a:t>
            </a:r>
            <a:r>
              <a:rPr lang="en-US" sz="1000" kern="1200" dirty="0" smtClean="0">
                <a:effectLst/>
                <a:latin typeface="Arial" charset="0"/>
                <a:ea typeface="+mn-ea"/>
                <a:cs typeface="+mn-cs"/>
              </a:rPr>
              <a:t>, corruption of data on storage medium, and</a:t>
            </a:r>
            <a:r>
              <a:rPr lang="en-US" sz="1000" kern="1200" dirty="0" smtClean="0">
                <a:effectLst/>
              </a:rPr>
              <a:t> misconfiguration leading to service failure.</a:t>
            </a:r>
            <a:endParaRPr lang="en-GB" baseline="0" dirty="0" smtClean="0"/>
          </a:p>
          <a:p>
            <a:endParaRPr lang="en-GB" baseline="0" dirty="0" smtClean="0"/>
          </a:p>
          <a:p>
            <a:r>
              <a:rPr lang="en-GB" b="1" baseline="0" dirty="0" smtClean="0"/>
              <a:t>Question</a:t>
            </a:r>
            <a:r>
              <a:rPr lang="en-GB" baseline="0" dirty="0" smtClean="0"/>
              <a:t>: Aside from NLB and failover clustering, how else might you provide for service availability? </a:t>
            </a:r>
          </a:p>
          <a:p>
            <a:r>
              <a:rPr lang="en-GB" baseline="0" dirty="0" smtClean="0"/>
              <a:t>Answer: </a:t>
            </a:r>
            <a:r>
              <a:rPr lang="en-US" sz="1000" kern="1200" dirty="0" smtClean="0">
                <a:effectLst/>
                <a:latin typeface="Arial" charset="0"/>
                <a:ea typeface="+mn-ea"/>
                <a:cs typeface="+mn-cs"/>
              </a:rPr>
              <a:t>Answers will vary, but the point here is to get students to think about the services they already understand and consider how to provide availability for them. For example, it may not be necessary to cluster your AD DS domain controllers because you can simply implement additional controllers and rely on AD DS replication. In addition, implementing multiple DHCP scopes on multiple DHCP servers, using the 80/20 rule, can provide sufficient resilience</a:t>
            </a:r>
            <a:r>
              <a:rPr lang="en-GB" baseline="0" dirty="0" smtClean="0"/>
              <a:t>. </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24</a:t>
            </a:fld>
            <a:endParaRPr lang="en-US"/>
          </a:p>
        </p:txBody>
      </p:sp>
      <p:sp>
        <p:nvSpPr>
          <p:cNvPr id="5" name="Header Placeholder 4"/>
          <p:cNvSpPr>
            <a:spLocks noGrp="1"/>
          </p:cNvSpPr>
          <p:nvPr>
            <p:ph type="hdr" sz="quarter" idx="11"/>
          </p:nvPr>
        </p:nvSpPr>
        <p:spPr/>
        <p:txBody>
          <a:bodyPr/>
          <a:lstStyle/>
          <a:p>
            <a:r>
              <a:rPr lang="en-US" dirty="0" smtClean="0"/>
              <a:t>Module 12: Planning High Availability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6090822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Discuss each service with your students.</a:t>
            </a:r>
            <a:r>
              <a:rPr lang="en-GB" baseline="0" dirty="0" smtClean="0"/>
              <a:t> Describe how each service works, and then how a failure can impact the service. Then, ask the students to suggest a solution to the failure. </a:t>
            </a:r>
          </a:p>
          <a:p>
            <a:endParaRPr lang="en-GB" baseline="0" dirty="0" smtClean="0"/>
          </a:p>
          <a:p>
            <a:r>
              <a:rPr lang="en-GB" b="1" baseline="0" dirty="0" smtClean="0"/>
              <a:t>Lead-in</a:t>
            </a:r>
            <a:r>
              <a:rPr lang="en-GB" baseline="0" dirty="0" smtClean="0"/>
              <a:t>: “</a:t>
            </a:r>
            <a:r>
              <a:rPr lang="en-US" sz="1000" kern="1200" dirty="0" smtClean="0">
                <a:effectLst/>
                <a:latin typeface="Arial" charset="0"/>
                <a:ea typeface="+mn-ea"/>
                <a:cs typeface="+mn-cs"/>
              </a:rPr>
              <a:t>The following services provide a foundation for other network services and applications. Your users’ productivity may be seriously impaired in the event of these services becoming unavailable. You should consider how these services work, how they might become unavailable, and how to implement a plan to mitigate the risks posed to your users’ productivity.”</a:t>
            </a:r>
          </a:p>
          <a:p>
            <a:endParaRPr lang="en-US" sz="1000" kern="1200" baseline="0" dirty="0" smtClean="0">
              <a:effectLst/>
              <a:latin typeface="Arial" charset="0"/>
              <a:ea typeface="+mn-ea"/>
              <a:cs typeface="+mn-cs"/>
            </a:endParaRPr>
          </a:p>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How will you provide for AD DS service availability?</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a:t>
            </a:r>
          </a:p>
          <a:p>
            <a:pPr marL="171450" indent="-171450">
              <a:buFont typeface="Arial" pitchFamily="34" charset="0"/>
              <a:buChar char="•"/>
            </a:pPr>
            <a:r>
              <a:rPr lang="en-US" sz="1000" kern="1200" dirty="0" smtClean="0">
                <a:effectLst/>
                <a:latin typeface="Arial" charset="0"/>
                <a:ea typeface="+mn-ea"/>
                <a:cs typeface="+mn-cs"/>
              </a:rPr>
              <a:t>Deploy multiple domain controllers. </a:t>
            </a:r>
            <a:endParaRPr lang="en-GB" sz="1000" kern="1200" dirty="0" smtClean="0">
              <a:effectLst/>
              <a:latin typeface="Arial" charset="0"/>
              <a:ea typeface="+mn-ea"/>
              <a:cs typeface="+mn-cs"/>
            </a:endParaRPr>
          </a:p>
          <a:p>
            <a:pPr marL="171450" indent="-171450">
              <a:buFont typeface="Arial" pitchFamily="34" charset="0"/>
              <a:buChar char="•"/>
            </a:pPr>
            <a:r>
              <a:rPr lang="en-US" sz="1000" kern="1200" dirty="0" smtClean="0">
                <a:effectLst/>
                <a:latin typeface="Arial" charset="0"/>
                <a:ea typeface="+mn-ea"/>
                <a:cs typeface="+mn-cs"/>
              </a:rPr>
              <a:t>Ensure that each physical location is provided with at least one domain controller. </a:t>
            </a:r>
            <a:endParaRPr lang="en-GB" sz="1000" kern="1200" dirty="0" smtClean="0">
              <a:effectLst/>
              <a:latin typeface="Arial" charset="0"/>
              <a:ea typeface="+mn-ea"/>
              <a:cs typeface="+mn-cs"/>
            </a:endParaRPr>
          </a:p>
          <a:p>
            <a:pPr marL="171450" indent="-171450">
              <a:buFont typeface="Arial" pitchFamily="34" charset="0"/>
              <a:buChar char="•"/>
            </a:pPr>
            <a:r>
              <a:rPr lang="en-US" sz="1000" kern="1200" dirty="0" smtClean="0">
                <a:effectLst/>
                <a:latin typeface="Arial" charset="0"/>
                <a:ea typeface="+mn-ea"/>
                <a:cs typeface="+mn-cs"/>
              </a:rPr>
              <a:t>Many services require access to global catalog servers. Consider making more domain controllers global catalog servers. </a:t>
            </a:r>
            <a:endParaRPr lang="en-GB" sz="1000" kern="1200" dirty="0" smtClean="0">
              <a:effectLst/>
              <a:latin typeface="Arial" charset="0"/>
              <a:ea typeface="+mn-ea"/>
              <a:cs typeface="+mn-cs"/>
            </a:endParaRPr>
          </a:p>
          <a:p>
            <a:endParaRPr lang="en-US" sz="1000" kern="1200" baseline="0" dirty="0" smtClean="0">
              <a:effectLst/>
              <a:latin typeface="Arial" charset="0"/>
              <a:ea typeface="+mn-ea"/>
              <a:cs typeface="+mn-cs"/>
            </a:endParaRPr>
          </a:p>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How </a:t>
            </a:r>
            <a:r>
              <a:rPr lang="en-US" dirty="0" smtClean="0"/>
              <a:t>will you </a:t>
            </a:r>
            <a:r>
              <a:rPr lang="en-US" sz="1000" kern="1200" dirty="0" smtClean="0">
                <a:effectLst/>
                <a:latin typeface="Arial" charset="0"/>
                <a:ea typeface="+mn-ea"/>
                <a:cs typeface="+mn-cs"/>
              </a:rPr>
              <a:t>provide for DNS service availability?</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a:t>
            </a:r>
            <a:endParaRPr lang="en-GB" sz="1000" kern="1200" dirty="0" smtClean="0">
              <a:effectLst/>
              <a:latin typeface="Arial" charset="0"/>
              <a:ea typeface="+mn-ea"/>
              <a:cs typeface="+mn-cs"/>
            </a:endParaRPr>
          </a:p>
          <a:p>
            <a:pPr marL="171450" indent="-171450">
              <a:buFont typeface="Arial" pitchFamily="34" charset="0"/>
              <a:buChar char="•"/>
            </a:pPr>
            <a:r>
              <a:rPr lang="en-US" sz="1000" kern="1200" dirty="0" smtClean="0">
                <a:effectLst/>
                <a:latin typeface="Arial" charset="0"/>
                <a:ea typeface="+mn-ea"/>
                <a:cs typeface="+mn-cs"/>
              </a:rPr>
              <a:t>Deploy additional DNS servers; you should provide at least two DNS servers for each DNS zone. </a:t>
            </a:r>
            <a:endParaRPr lang="en-GB" sz="1000" kern="1200" dirty="0" smtClean="0">
              <a:effectLst/>
              <a:latin typeface="Arial" charset="0"/>
              <a:ea typeface="+mn-ea"/>
              <a:cs typeface="+mn-cs"/>
            </a:endParaRPr>
          </a:p>
          <a:p>
            <a:pPr marL="171450" indent="-171450">
              <a:buFont typeface="Arial" pitchFamily="34" charset="0"/>
              <a:buChar char="•"/>
            </a:pPr>
            <a:r>
              <a:rPr lang="en-US" sz="1000" kern="1200" dirty="0" smtClean="0">
                <a:effectLst/>
                <a:latin typeface="Arial" charset="0"/>
                <a:ea typeface="+mn-ea"/>
                <a:cs typeface="+mn-cs"/>
              </a:rPr>
              <a:t>You should also ensure that each physical location is served by two or more DNS servers. </a:t>
            </a:r>
            <a:endParaRPr lang="en-GB" sz="1000" kern="1200" dirty="0" smtClean="0">
              <a:effectLst/>
              <a:latin typeface="Arial" charset="0"/>
              <a:ea typeface="+mn-ea"/>
              <a:cs typeface="+mn-cs"/>
            </a:endParaRPr>
          </a:p>
          <a:p>
            <a:pPr marL="171450" indent="-171450">
              <a:buFont typeface="Arial" pitchFamily="34" charset="0"/>
              <a:buChar char="•"/>
            </a:pPr>
            <a:r>
              <a:rPr lang="en-US" sz="1000" kern="1200" dirty="0" smtClean="0">
                <a:effectLst/>
                <a:latin typeface="Arial" charset="0"/>
                <a:ea typeface="+mn-ea"/>
                <a:cs typeface="+mn-cs"/>
              </a:rPr>
              <a:t>Consider implementing AD-integrated DNS zones. Install the DNS server role on all domain controllers; this ensures that the zone information is propagated among DNS servers with AD DS replication. </a:t>
            </a:r>
            <a:endParaRPr lang="en-GB" sz="1000" kern="1200" dirty="0" smtClean="0">
              <a:effectLst/>
              <a:latin typeface="Arial" charset="0"/>
              <a:ea typeface="+mn-ea"/>
              <a:cs typeface="+mn-cs"/>
            </a:endParaRPr>
          </a:p>
          <a:p>
            <a:endParaRPr lang="en-US" sz="1000" kern="1200" baseline="0" dirty="0" smtClean="0">
              <a:effectLst/>
              <a:latin typeface="Arial" charset="0"/>
              <a:ea typeface="+mn-ea"/>
              <a:cs typeface="+mn-cs"/>
            </a:endParaRPr>
          </a:p>
          <a:p>
            <a:endParaRPr lang="en-GB" baseline="0" dirty="0" smtClean="0"/>
          </a:p>
          <a:p>
            <a:endParaRPr lang="en-GB" baseline="0" dirty="0" smtClean="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25</a:t>
            </a:fld>
            <a:endParaRPr lang="en-US"/>
          </a:p>
        </p:txBody>
      </p:sp>
      <p:sp>
        <p:nvSpPr>
          <p:cNvPr id="5" name="Header Placeholder 4"/>
          <p:cNvSpPr>
            <a:spLocks noGrp="1"/>
          </p:cNvSpPr>
          <p:nvPr>
            <p:ph type="hdr" sz="quarter" idx="11"/>
          </p:nvPr>
        </p:nvSpPr>
        <p:spPr/>
        <p:txBody>
          <a:bodyPr/>
          <a:lstStyle/>
          <a:p>
            <a:r>
              <a:rPr lang="en-US" dirty="0" smtClean="0"/>
              <a:t>Module 12: Planning High Availability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3882066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How </a:t>
            </a:r>
            <a:r>
              <a:rPr lang="en-US" dirty="0" smtClean="0"/>
              <a:t>will you </a:t>
            </a:r>
            <a:r>
              <a:rPr lang="en-US" sz="1000" kern="1200" dirty="0" smtClean="0">
                <a:effectLst/>
                <a:latin typeface="Arial" charset="0"/>
                <a:ea typeface="+mn-ea"/>
                <a:cs typeface="+mn-cs"/>
              </a:rPr>
              <a:t>provide for DHCP service availability?</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Consider implementing multiple DHCP servers in your network infrastructure. Ensure that each DHCP server has a scope available that provides IP configuration for clients located in all subnets. </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Are there any requirements that relate to DHCP service availability?</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a:t>
            </a:r>
            <a:endParaRPr lang="en-GB" sz="1000" kern="1200" dirty="0" smtClean="0">
              <a:effectLst/>
              <a:latin typeface="Arial" charset="0"/>
              <a:ea typeface="+mn-ea"/>
              <a:cs typeface="+mn-cs"/>
            </a:endParaRPr>
          </a:p>
          <a:p>
            <a:pPr marL="171450" indent="-171450">
              <a:buFont typeface="Arial" pitchFamily="34" charset="0"/>
              <a:buChar char="•"/>
            </a:pPr>
            <a:r>
              <a:rPr lang="en-US" sz="1000" kern="1200" dirty="0" smtClean="0">
                <a:effectLst/>
                <a:latin typeface="Arial" charset="0"/>
                <a:ea typeface="+mn-ea"/>
                <a:cs typeface="+mn-cs"/>
              </a:rPr>
              <a:t>You must implement DHCP-capable routers; that is, routers that support RFC 1542 enabling the propagation of DHCP broadcast messages between connected subnets. This would enable a single DHCP server to service requests from another subnet where that subnet’s DHCP server is offline.</a:t>
            </a:r>
            <a:endParaRPr lang="en-GB" sz="1000" kern="1200" dirty="0" smtClean="0">
              <a:effectLst/>
              <a:latin typeface="Arial" charset="0"/>
              <a:ea typeface="+mn-ea"/>
              <a:cs typeface="+mn-cs"/>
            </a:endParaRPr>
          </a:p>
          <a:p>
            <a:pPr marL="171450" indent="-171450">
              <a:buFont typeface="Arial" pitchFamily="34" charset="0"/>
              <a:buChar char="•"/>
            </a:pPr>
            <a:r>
              <a:rPr lang="en-US" sz="1000" kern="1200" dirty="0" smtClean="0">
                <a:effectLst/>
                <a:latin typeface="Arial" charset="0"/>
                <a:ea typeface="+mn-ea"/>
                <a:cs typeface="+mn-cs"/>
              </a:rPr>
              <a:t>Bear in-mind that the DHCP servers do not communicate with one another. Consequently, it is important that the IP address pool in their respective scopes do not overlap; consider implementing the 80/20 rule. </a:t>
            </a:r>
            <a:endParaRPr lang="en-GB" sz="1000" kern="1200" dirty="0" smtClean="0">
              <a:effectLst/>
              <a:latin typeface="Arial" charset="0"/>
              <a:ea typeface="+mn-ea"/>
              <a:cs typeface="+mn-cs"/>
            </a:endParaRPr>
          </a:p>
          <a:p>
            <a:endParaRPr lang="en-GB" dirty="0" smtClean="0"/>
          </a:p>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How </a:t>
            </a:r>
            <a:r>
              <a:rPr lang="en-US" dirty="0" smtClean="0"/>
              <a:t>will you </a:t>
            </a:r>
            <a:r>
              <a:rPr lang="en-US" sz="1000" kern="1200" dirty="0" smtClean="0">
                <a:effectLst/>
                <a:latin typeface="Arial" charset="0"/>
                <a:ea typeface="+mn-ea"/>
                <a:cs typeface="+mn-cs"/>
              </a:rPr>
              <a:t>provide for NPS service availability?</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Configure multiple NPS servers acting as RADIUS servers. Configure multiple NPS servers as RADIUS proxies.  </a:t>
            </a:r>
            <a:endParaRPr lang="en-GB" sz="1000" kern="1200" dirty="0" smtClean="0">
              <a:effectLst/>
              <a:latin typeface="Arial" charset="0"/>
              <a:ea typeface="+mn-ea"/>
              <a:cs typeface="+mn-cs"/>
            </a:endParaRPr>
          </a:p>
          <a:p>
            <a:endParaRPr lang="en-GB" dirty="0" smtClean="0"/>
          </a:p>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What are the components in a PKI that, if missing, might create problems in your network infrastructure?</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a:t>
            </a:r>
            <a:endParaRPr lang="en-GB" sz="1000" kern="1200" dirty="0" smtClean="0">
              <a:effectLst/>
              <a:latin typeface="Arial" charset="0"/>
              <a:ea typeface="+mn-ea"/>
              <a:cs typeface="+mn-cs"/>
            </a:endParaRPr>
          </a:p>
          <a:p>
            <a:pPr marL="171450" indent="-171450">
              <a:buFont typeface="Arial" pitchFamily="34" charset="0"/>
              <a:buChar char="•"/>
            </a:pPr>
            <a:r>
              <a:rPr lang="en-US" sz="1000" kern="1200" dirty="0" smtClean="0">
                <a:effectLst/>
                <a:latin typeface="Arial" charset="0"/>
                <a:ea typeface="+mn-ea"/>
                <a:cs typeface="+mn-cs"/>
              </a:rPr>
              <a:t>The CA is used to manage certificate issuing, revocation, and publishing certificate revocation lists (CRLs).</a:t>
            </a:r>
            <a:endParaRPr lang="en-GB" sz="1000" kern="1200" dirty="0" smtClean="0">
              <a:effectLst/>
              <a:latin typeface="Arial" charset="0"/>
              <a:ea typeface="+mn-ea"/>
              <a:cs typeface="+mn-cs"/>
            </a:endParaRPr>
          </a:p>
          <a:p>
            <a:pPr marL="171450" indent="-171450">
              <a:buFont typeface="Arial" pitchFamily="34" charset="0"/>
              <a:buChar char="•"/>
            </a:pPr>
            <a:r>
              <a:rPr lang="en-US" sz="1000" kern="1200" dirty="0" smtClean="0">
                <a:effectLst/>
                <a:latin typeface="Arial" charset="0"/>
                <a:ea typeface="+mn-ea"/>
                <a:cs typeface="+mn-cs"/>
              </a:rPr>
              <a:t>CRLs are published to servers so that client applications can use the information within the CRL to determine the validity of digital certificates being presented during authentication.</a:t>
            </a:r>
            <a:endParaRPr lang="en-GB" sz="1000" kern="1200" dirty="0" smtClean="0">
              <a:effectLst/>
              <a:latin typeface="Arial" charset="0"/>
              <a:ea typeface="+mn-ea"/>
              <a:cs typeface="+mn-cs"/>
            </a:endParaRPr>
          </a:p>
          <a:p>
            <a:endParaRPr lang="en-GB" dirty="0" smtClean="0"/>
          </a:p>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How </a:t>
            </a:r>
            <a:r>
              <a:rPr lang="en-US" dirty="0" smtClean="0"/>
              <a:t>will you </a:t>
            </a:r>
            <a:r>
              <a:rPr lang="en-US" sz="1000" kern="1200" dirty="0" smtClean="0">
                <a:effectLst/>
                <a:latin typeface="Arial" charset="0"/>
                <a:ea typeface="+mn-ea"/>
                <a:cs typeface="+mn-cs"/>
              </a:rPr>
              <a:t>provide for PKI resilience?</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Provide a PKI hierarchy in which subordinate servers issue and manage certificates. </a:t>
            </a:r>
            <a:endParaRPr lang="en-GB" sz="1000" kern="1200" dirty="0" smtClean="0">
              <a:effectLst/>
              <a:latin typeface="Arial"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26</a:t>
            </a:fld>
            <a:endParaRPr lang="en-US"/>
          </a:p>
        </p:txBody>
      </p:sp>
      <p:sp>
        <p:nvSpPr>
          <p:cNvPr id="5" name="Header Placeholder 4"/>
          <p:cNvSpPr>
            <a:spLocks noGrp="1"/>
          </p:cNvSpPr>
          <p:nvPr>
            <p:ph type="hdr" sz="quarter" idx="11"/>
          </p:nvPr>
        </p:nvSpPr>
        <p:spPr/>
        <p:txBody>
          <a:bodyPr/>
          <a:lstStyle/>
          <a:p>
            <a:r>
              <a:rPr lang="en-US" dirty="0" smtClean="0"/>
              <a:t>Module 12: Planning High Availability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1617820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Discuss ways</a:t>
            </a:r>
            <a:r>
              <a:rPr lang="en-GB" baseline="0" dirty="0" smtClean="0"/>
              <a:t> in which you can monitor service availability. </a:t>
            </a:r>
          </a:p>
          <a:p>
            <a:endParaRPr lang="en-GB" baseline="0" dirty="0" smtClean="0"/>
          </a:p>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Why is it important to monitor services?</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Proactively monitoring services ensures that you can react more quickly when service is interrupted. </a:t>
            </a:r>
          </a:p>
          <a:p>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Which built-in Windows Server tools can you use for monitoring services such as DNS, DHCP, AD DS, AD CS, and NPS?</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Event Viewer, and various logging and tracing utilities related to the specific services.</a:t>
            </a:r>
          </a:p>
          <a:p>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Which additional tools might you consider?</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System Center Operations Manager.</a:t>
            </a:r>
          </a:p>
          <a:p>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Which tools do you use for monitoring service availability?</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Answers will vary.</a:t>
            </a:r>
            <a:endParaRPr lang="en-GB" sz="1000" kern="1200" dirty="0" smtClean="0">
              <a:effectLst/>
              <a:latin typeface="Arial" charset="0"/>
              <a:ea typeface="+mn-ea"/>
              <a:cs typeface="+mn-cs"/>
            </a:endParaRP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27</a:t>
            </a:fld>
            <a:endParaRPr lang="en-US"/>
          </a:p>
        </p:txBody>
      </p:sp>
      <p:sp>
        <p:nvSpPr>
          <p:cNvPr id="5" name="Header Placeholder 4"/>
          <p:cNvSpPr>
            <a:spLocks noGrp="1"/>
          </p:cNvSpPr>
          <p:nvPr>
            <p:ph type="hdr" sz="quarter" idx="11"/>
          </p:nvPr>
        </p:nvSpPr>
        <p:spPr/>
        <p:txBody>
          <a:bodyPr/>
          <a:lstStyle/>
          <a:p>
            <a:r>
              <a:rPr lang="en-US" dirty="0" smtClean="0"/>
              <a:t>Module 12: Planning High Availability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4771830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D39065C3-2A07-43A2-B6DD-48A61B249C3C}" type="slidenum">
              <a:rPr lang="en-US" b="0" smtClean="0">
                <a:solidFill>
                  <a:srgbClr val="000000"/>
                </a:solidFill>
                <a:latin typeface="Arial" charset="0"/>
              </a:rPr>
              <a:pPr eaLnBrk="1" hangingPunct="1"/>
              <a:t>28</a:t>
            </a:fld>
            <a:endParaRPr lang="en-US" b="0" smtClean="0">
              <a:solidFill>
                <a:srgbClr val="000000"/>
              </a:solidFill>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6"/>
          <p:cNvSpPr>
            <a:spLocks noGrp="1" noChangeArrowheads="1"/>
          </p:cNvSpPr>
          <p:nvPr>
            <p:ph type="body" idx="1"/>
          </p:nvPr>
        </p:nvSpPr>
        <p:spPr>
          <a:xfrm>
            <a:off x="314325" y="2255838"/>
            <a:ext cx="6286500" cy="6772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b="1" dirty="0" smtClean="0"/>
              <a:t>Lab objectives:</a:t>
            </a:r>
          </a:p>
          <a:p>
            <a:pPr marL="171450" lvl="0" indent="-171450">
              <a:buFont typeface="Arial" pitchFamily="34" charset="0"/>
              <a:buChar char="•"/>
            </a:pPr>
            <a:r>
              <a:rPr lang="en-US" sz="1000" kern="1200" dirty="0" smtClean="0">
                <a:effectLst/>
                <a:latin typeface="Arial" charset="0"/>
                <a:ea typeface="+mn-ea"/>
                <a:cs typeface="+mn-cs"/>
              </a:rPr>
              <a:t>Plan a suitable solution to the availability problem for the Research database.</a:t>
            </a:r>
            <a:endParaRPr lang="en-GB"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Implement part of the availability solution. </a:t>
            </a:r>
            <a:endParaRPr lang="en-GB" sz="1000" kern="1200" dirty="0" smtClean="0">
              <a:effectLst/>
              <a:latin typeface="Arial" charset="0"/>
              <a:ea typeface="+mn-ea"/>
              <a:cs typeface="+mn-cs"/>
            </a:endParaRPr>
          </a:p>
          <a:p>
            <a:pPr marL="400050" lvl="1" indent="-171450">
              <a:lnSpc>
                <a:spcPct val="90000"/>
              </a:lnSpc>
            </a:pPr>
            <a:endParaRPr lang="en-US" dirty="0" smtClean="0"/>
          </a:p>
          <a:p>
            <a:pPr>
              <a:lnSpc>
                <a:spcPct val="90000"/>
              </a:lnSpc>
            </a:pPr>
            <a:r>
              <a:rPr lang="en-US" b="1" dirty="0" smtClean="0"/>
              <a:t>Scenario: </a:t>
            </a:r>
            <a:r>
              <a:rPr lang="en-US" sz="1000" kern="1200" dirty="0" smtClean="0">
                <a:effectLst/>
                <a:latin typeface="Arial" charset="0"/>
                <a:ea typeface="+mn-ea"/>
                <a:cs typeface="+mn-cs"/>
              </a:rPr>
              <a:t>The Research department at Contoso has an application that has a web-based front end. The back end is provided by a Microsoft SQL Server database application. Recently, a failure in the front end caused system unavailability for several hours. Dylan Miller, the Research department manager, has contacted Ed Meadows, the IT manager, and requested him to find a solution for the availability issue. </a:t>
            </a:r>
          </a:p>
          <a:p>
            <a:pPr>
              <a:lnSpc>
                <a:spcPct val="90000"/>
              </a:lnSpc>
            </a:pPr>
            <a:endParaRPr lang="en-US" sz="1000" kern="1200" dirty="0" smtClean="0">
              <a:effectLst/>
              <a:latin typeface="Arial" charset="0"/>
              <a:ea typeface="+mn-ea"/>
              <a:cs typeface="+mn-cs"/>
            </a:endParaRPr>
          </a:p>
          <a:p>
            <a:pPr>
              <a:lnSpc>
                <a:spcPct val="90000"/>
              </a:lnSpc>
            </a:pPr>
            <a:r>
              <a:rPr lang="en-US" sz="1000" b="1" kern="1200" dirty="0" smtClean="0">
                <a:effectLst/>
                <a:latin typeface="Arial" charset="0"/>
                <a:ea typeface="+mn-ea"/>
                <a:cs typeface="+mn-cs"/>
              </a:rPr>
              <a:t>Note</a:t>
            </a:r>
            <a:r>
              <a:rPr lang="en-US" sz="1000" kern="1200" dirty="0" smtClean="0">
                <a:effectLst/>
                <a:latin typeface="Arial" charset="0"/>
                <a:ea typeface="+mn-ea"/>
                <a:cs typeface="+mn-cs"/>
              </a:rPr>
              <a:t> Ensure  that you remind the students</a:t>
            </a:r>
            <a:r>
              <a:rPr lang="en-US" sz="1000" kern="1200" baseline="0" dirty="0" smtClean="0">
                <a:effectLst/>
                <a:latin typeface="Arial" charset="0"/>
                <a:ea typeface="+mn-ea"/>
                <a:cs typeface="+mn-cs"/>
              </a:rPr>
              <a:t> to prepare the lab environment by running the steps on NYC-ISCSI and NYC-SVR2 beneath Lab Setup. These instructions are repeated in the LAK. </a:t>
            </a:r>
          </a:p>
          <a:p>
            <a:pPr>
              <a:lnSpc>
                <a:spcPct val="90000"/>
              </a:lnSpc>
            </a:pPr>
            <a:endParaRPr lang="en-US" dirty="0" smtClean="0"/>
          </a:p>
          <a:p>
            <a:pPr>
              <a:lnSpc>
                <a:spcPct val="90000"/>
              </a:lnSpc>
            </a:pPr>
            <a:r>
              <a:rPr lang="en-US" b="1" u="sng" dirty="0" smtClean="0"/>
              <a:t>Exercise 1: </a:t>
            </a:r>
            <a:r>
              <a:rPr lang="en-GB" sz="1000" b="1" i="0" u="sng" dirty="0" smtClean="0"/>
              <a:t>Planning High Availability</a:t>
            </a:r>
            <a:endParaRPr lang="en-US" b="1" i="0" u="sng" dirty="0" smtClean="0"/>
          </a:p>
          <a:p>
            <a:pPr>
              <a:lnSpc>
                <a:spcPct val="90000"/>
              </a:lnSpc>
            </a:pPr>
            <a:r>
              <a:rPr lang="en-US" dirty="0" smtClean="0"/>
              <a:t>Students</a:t>
            </a:r>
            <a:r>
              <a:rPr lang="en-US" baseline="0" dirty="0" smtClean="0"/>
              <a:t> consider a scenario, and then by answering questions in the High Availability Plan document, they are guided towards a failover cluster solution for the database</a:t>
            </a:r>
            <a:r>
              <a:rPr lang="en-US" dirty="0" smtClean="0"/>
              <a:t>.</a:t>
            </a:r>
          </a:p>
          <a:p>
            <a:pPr>
              <a:lnSpc>
                <a:spcPct val="90000"/>
              </a:lnSpc>
            </a:pPr>
            <a:r>
              <a:rPr lang="en-US" b="1" u="sng" dirty="0" smtClean="0"/>
              <a:t>Exercise 2: </a:t>
            </a:r>
            <a:r>
              <a:rPr lang="en-GB" sz="1000" b="1" u="sng" dirty="0" smtClean="0"/>
              <a:t>Implementing</a:t>
            </a:r>
            <a:r>
              <a:rPr lang="en-GB" sz="1000" b="1" u="sng" baseline="0" dirty="0" smtClean="0"/>
              <a:t> </a:t>
            </a:r>
            <a:r>
              <a:rPr lang="en-GB" sz="1000" b="1" u="sng" dirty="0" smtClean="0"/>
              <a:t>High Availability</a:t>
            </a:r>
            <a:endParaRPr lang="en-US" b="1" u="sng" dirty="0" smtClean="0"/>
          </a:p>
          <a:p>
            <a:pPr>
              <a:lnSpc>
                <a:spcPct val="90000"/>
              </a:lnSpc>
            </a:pPr>
            <a:r>
              <a:rPr lang="en-US" dirty="0" smtClean="0"/>
              <a:t>Students implement</a:t>
            </a:r>
            <a:r>
              <a:rPr lang="en-US" baseline="0" dirty="0" smtClean="0"/>
              <a:t> failover clustering </a:t>
            </a:r>
            <a:r>
              <a:rPr lang="en-US" dirty="0"/>
              <a:t> </a:t>
            </a:r>
            <a:r>
              <a:rPr lang="en-US" baseline="0" dirty="0" smtClean="0"/>
              <a:t>to support a file and print server</a:t>
            </a:r>
            <a:r>
              <a:rPr lang="en-US" dirty="0" smtClean="0"/>
              <a:t>. Explain to</a:t>
            </a:r>
            <a:r>
              <a:rPr lang="en-US" baseline="0" dirty="0" smtClean="0"/>
              <a:t> students this is a proof of solution before the database is implemented.</a:t>
            </a:r>
            <a:endParaRPr lang="en-US" dirty="0" smtClean="0"/>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12: Planning High Availability</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4D8F5A76-5364-4CF3-B3E2-4569C4AB6212}" type="slidenum">
              <a:rPr lang="en-US" b="0" smtClean="0">
                <a:solidFill>
                  <a:srgbClr val="000000"/>
                </a:solidFill>
                <a:latin typeface="Arial" charset="0"/>
              </a:rPr>
              <a:pPr eaLnBrk="1" hangingPunct="1"/>
              <a:t>29</a:t>
            </a:fld>
            <a:endParaRPr lang="en-US" b="0" smtClean="0">
              <a:solidFill>
                <a:srgbClr val="000000"/>
              </a:solidFill>
              <a:latin typeface="Arial" charset="0"/>
            </a:endParaRPr>
          </a:p>
        </p:txBody>
      </p:sp>
      <p:sp>
        <p:nvSpPr>
          <p:cNvPr id="76803" name="Rectangle 2"/>
          <p:cNvSpPr>
            <a:spLocks noGrp="1" noRot="1" noChangeAspect="1" noChangeArrowheads="1" noTextEdit="1"/>
          </p:cNvSpPr>
          <p:nvPr>
            <p:ph type="sldImg"/>
          </p:nvPr>
        </p:nvSpPr>
        <p:spPr>
          <a:ln/>
        </p:spPr>
      </p:sp>
      <p:sp>
        <p:nvSpPr>
          <p:cNvPr id="76804" name="Rectangle 6"/>
          <p:cNvSpPr>
            <a:spLocks noGrp="1" noChangeArrowheads="1"/>
          </p:cNvSpPr>
          <p:nvPr>
            <p:ph type="body" idx="1"/>
          </p:nvPr>
        </p:nvSpPr>
        <p:spPr>
          <a:xfrm>
            <a:off x="314325" y="2255838"/>
            <a:ext cx="6286500" cy="6772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endParaRPr lang="en-US" dirty="0" smtClean="0"/>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12: Planning High Availability</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3</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After completing this lesson, students will be able to:</a:t>
            </a:r>
          </a:p>
          <a:p>
            <a:pPr marL="171450" lvl="0" indent="-171450">
              <a:buFont typeface="Arial" pitchFamily="34" charset="0"/>
              <a:buChar char="•"/>
            </a:pPr>
            <a:r>
              <a:rPr lang="en-GB" sz="1000" kern="1200" dirty="0" smtClean="0">
                <a:effectLst/>
                <a:latin typeface="Arial" charset="0"/>
                <a:ea typeface="+mn-ea"/>
                <a:cs typeface="+mn-cs"/>
              </a:rPr>
              <a:t>Describe network load balancing.</a:t>
            </a:r>
          </a:p>
          <a:p>
            <a:pPr marL="171450" lvl="0" indent="-171450">
              <a:buFont typeface="Arial" pitchFamily="34" charset="0"/>
              <a:buChar char="•"/>
            </a:pPr>
            <a:r>
              <a:rPr lang="en-GB" sz="1000" kern="1200" dirty="0" smtClean="0">
                <a:effectLst/>
                <a:latin typeface="Arial" charset="0"/>
                <a:ea typeface="+mn-ea"/>
                <a:cs typeface="+mn-cs"/>
              </a:rPr>
              <a:t>Configure network load balancing.</a:t>
            </a:r>
          </a:p>
          <a:p>
            <a:pPr marL="171450" lvl="0" indent="-171450">
              <a:buFont typeface="Arial" pitchFamily="34" charset="0"/>
              <a:buChar char="•"/>
            </a:pPr>
            <a:r>
              <a:rPr lang="en-US" sz="1000" kern="1200" dirty="0" smtClean="0">
                <a:effectLst/>
                <a:latin typeface="Arial" charset="0"/>
                <a:ea typeface="+mn-ea"/>
                <a:cs typeface="+mn-cs"/>
              </a:rPr>
              <a:t>Implement </a:t>
            </a:r>
            <a:r>
              <a:rPr lang="en-US" dirty="0" smtClean="0"/>
              <a:t>network load balancing.</a:t>
            </a:r>
            <a:endParaRPr lang="en-GB" sz="1000" kern="1200" dirty="0" smtClean="0">
              <a:effectLst/>
            </a:endParaRPr>
          </a:p>
          <a:p>
            <a:pPr marL="171450" lvl="0" indent="-171450">
              <a:buFont typeface="Arial" pitchFamily="34" charset="0"/>
              <a:buChar char="•"/>
            </a:pPr>
            <a:r>
              <a:rPr lang="en-US" sz="1000" kern="1200" dirty="0" smtClean="0">
                <a:effectLst/>
                <a:latin typeface="Arial" charset="0"/>
                <a:ea typeface="+mn-ea"/>
                <a:cs typeface="+mn-cs"/>
              </a:rPr>
              <a:t>Determine when to use network load balancing.</a:t>
            </a:r>
          </a:p>
          <a:p>
            <a:pPr marL="171450" lvl="0" indent="-171450">
              <a:buFont typeface="Arial" pitchFamily="34" charset="0"/>
              <a:buChar char="•"/>
            </a:pPr>
            <a:endParaRPr lang="en-US" dirty="0"/>
          </a:p>
          <a:p>
            <a:pPr lvl="0"/>
            <a:endParaRPr lang="en-GB" sz="1000" kern="1200" dirty="0">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12: Planning High Availability</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7F4AFB8B-2923-48C2-8E26-38B0F8026416}" type="slidenum">
              <a:rPr lang="en-US" b="0" smtClean="0"/>
              <a:pPr/>
              <a:t>30</a:t>
            </a:fld>
            <a:endParaRPr lang="en-US" b="0" smtClean="0"/>
          </a:p>
        </p:txBody>
      </p:sp>
      <p:sp>
        <p:nvSpPr>
          <p:cNvPr id="64517" name="Rectangle 2"/>
          <p:cNvSpPr>
            <a:spLocks noGrp="1" noRot="1" noChangeAspect="1" noChangeArrowheads="1" noTextEdit="1"/>
          </p:cNvSpPr>
          <p:nvPr>
            <p:ph type="sldImg"/>
          </p:nvPr>
        </p:nvSpPr>
        <p:spPr>
          <a:ln/>
        </p:spPr>
      </p:sp>
      <p:sp>
        <p:nvSpPr>
          <p:cNvPr id="64518" name="Rectangle 3"/>
          <p:cNvSpPr>
            <a:spLocks noGrp="1" noChangeArrowheads="1"/>
          </p:cNvSpPr>
          <p:nvPr>
            <p:ph type="body" idx="1"/>
          </p:nvPr>
        </p:nvSpPr>
        <p:spPr>
          <a:xfrm>
            <a:off x="314325" y="2128838"/>
            <a:ext cx="6286500" cy="41751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smtClean="0"/>
              <a:t>Questions and Answers</a:t>
            </a:r>
          </a:p>
          <a:p>
            <a:pPr eaLnBrk="1" hangingPunct="1"/>
            <a:endParaRPr lang="en-US" dirty="0" smtClean="0"/>
          </a:p>
          <a:p>
            <a:pPr eaLnBrk="1" hangingPunct="1"/>
            <a:r>
              <a:rPr lang="en-US" b="1" dirty="0" smtClean="0"/>
              <a:t>Question</a:t>
            </a:r>
            <a:r>
              <a:rPr lang="en-US" dirty="0" smtClean="0"/>
              <a:t>: In the lab, you implemented failover clustering to provide resilience for the Research database. Why would NLB not be suitable?</a:t>
            </a:r>
          </a:p>
          <a:p>
            <a:pPr eaLnBrk="1" hangingPunct="1"/>
            <a:r>
              <a:rPr lang="en-US" b="1" dirty="0" smtClean="0"/>
              <a:t>Answer</a:t>
            </a:r>
            <a:r>
              <a:rPr lang="en-US" dirty="0" smtClean="0"/>
              <a:t>:</a:t>
            </a:r>
            <a:r>
              <a:rPr lang="en-US" baseline="0" dirty="0" smtClean="0"/>
              <a:t> The database has state; that is, it contains data that is stored on the server. NLB is suitable for stateless applications, like web front-ends. In the scenario, NLB would play a role in providing resilience for the front-end in the Contoso Research database. </a:t>
            </a:r>
            <a:endParaRPr lang="en-US" dirty="0" smtClean="0"/>
          </a:p>
          <a:p>
            <a:pPr eaLnBrk="1" hangingPunct="1"/>
            <a:endParaRPr lang="en-US" dirty="0" smtClean="0"/>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12: Planning High Availability</a:t>
            </a:r>
            <a:endParaRPr lang="en-US" dirty="0" smtClean="0"/>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D8EADA1-1D09-4233-9FF1-92E83209123B}" type="slidenum">
              <a:rPr lang="en-US" b="0" smtClean="0"/>
              <a:pPr/>
              <a:t>31</a:t>
            </a:fld>
            <a:endParaRPr lang="en-US" b="0" smtClean="0"/>
          </a:p>
        </p:txBody>
      </p:sp>
      <p:sp>
        <p:nvSpPr>
          <p:cNvPr id="79877" name="Rectangle 2"/>
          <p:cNvSpPr>
            <a:spLocks noGrp="1" noRot="1" noChangeAspect="1" noChangeArrowheads="1" noTextEdit="1"/>
          </p:cNvSpPr>
          <p:nvPr>
            <p:ph type="sldImg"/>
          </p:nvPr>
        </p:nvSpPr>
        <p:spPr>
          <a:xfrm>
            <a:off x="4416425" y="76200"/>
            <a:ext cx="2466975" cy="1849438"/>
          </a:xfrm>
          <a:ln/>
        </p:spPr>
      </p:sp>
      <p:sp>
        <p:nvSpPr>
          <p:cNvPr id="79878" name="Rectangle 3"/>
          <p:cNvSpPr>
            <a:spLocks noGrp="1" noChangeArrowheads="1"/>
          </p:cNvSpPr>
          <p:nvPr>
            <p:ph type="body" idx="1"/>
          </p:nvPr>
        </p:nvSpPr>
        <p:spPr>
          <a:xfrm>
            <a:off x="314325" y="2128838"/>
            <a:ext cx="6286500" cy="6659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US" b="1" dirty="0" smtClean="0"/>
              <a:t>Review Questions and Answers</a:t>
            </a:r>
            <a:endParaRPr lang="en-US" dirty="0" smtClean="0"/>
          </a:p>
          <a:p>
            <a:pPr eaLnBrk="1" hangingPunct="1">
              <a:lnSpc>
                <a:spcPct val="90000"/>
              </a:lnSpc>
            </a:pPr>
            <a:endParaRPr lang="en-US" dirty="0" smtClean="0"/>
          </a:p>
          <a:p>
            <a:r>
              <a:rPr lang="en-US" sz="1000" kern="1200" dirty="0" smtClean="0">
                <a:effectLst/>
                <a:latin typeface="Arial" charset="0"/>
                <a:ea typeface="+mn-ea"/>
                <a:cs typeface="+mn-cs"/>
              </a:rPr>
              <a:t>1.</a:t>
            </a:r>
            <a:r>
              <a:rPr lang="en-US" sz="1000" kern="1200" baseline="0" dirty="0" smtClean="0">
                <a:effectLst/>
                <a:latin typeface="Arial" charset="0"/>
                <a:ea typeface="+mn-ea"/>
                <a:cs typeface="+mn-cs"/>
              </a:rPr>
              <a:t> </a:t>
            </a:r>
            <a:r>
              <a:rPr lang="en-US" sz="1000" kern="1200" dirty="0" smtClean="0">
                <a:effectLst/>
                <a:latin typeface="Arial" charset="0"/>
                <a:ea typeface="+mn-ea"/>
                <a:cs typeface="+mn-cs"/>
              </a:rPr>
              <a:t>You plan to deploy a web farm. You want to provide a fault tolerant front end for client computers connecting from the Internet. Which would be the most suitable technology?</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Network Load Balancing. This provides for load balancing and high availability of front-end services. To provide high availability of the back end, consider using failover clustering. </a:t>
            </a:r>
          </a:p>
          <a:p>
            <a:endParaRPr lang="en-US" sz="1000" kern="1200" dirty="0" smtClean="0">
              <a:effectLst/>
              <a:latin typeface="Arial" charset="0"/>
              <a:ea typeface="+mn-ea"/>
              <a:cs typeface="+mn-cs"/>
            </a:endParaRPr>
          </a:p>
          <a:p>
            <a:r>
              <a:rPr lang="en-US" sz="1000" kern="1200" dirty="0" smtClean="0">
                <a:effectLst/>
                <a:latin typeface="Arial" charset="0"/>
                <a:ea typeface="+mn-ea"/>
                <a:cs typeface="+mn-cs"/>
              </a:rPr>
              <a:t>2.</a:t>
            </a:r>
            <a:r>
              <a:rPr lang="en-US" sz="1000" kern="1200" baseline="0" dirty="0" smtClean="0">
                <a:effectLst/>
                <a:latin typeface="Arial" charset="0"/>
                <a:ea typeface="+mn-ea"/>
                <a:cs typeface="+mn-cs"/>
              </a:rPr>
              <a:t> </a:t>
            </a:r>
            <a:r>
              <a:rPr lang="en-US" sz="1000" kern="1200" dirty="0" smtClean="0">
                <a:effectLst/>
                <a:latin typeface="Arial" charset="0"/>
                <a:ea typeface="+mn-ea"/>
                <a:cs typeface="+mn-cs"/>
              </a:rPr>
              <a:t>Your organization has implemented highly available virtual machines on Windows Server 2008 R2. One of the host servers running the virtual machines fails because of a motherboard failure. Users report that it took more than a minute before some of the virtual machines were available again. What can you do to reduce the time that the servers are not available?</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There is not much you can do when an unplanned outage occurs. The only option is to ensure that you have enough capacity on the other failover cluster nodes to start the virtual machines quickly. Live Migration only applies to planned outages where the administrator initiates the failover. </a:t>
            </a:r>
          </a:p>
          <a:p>
            <a:endParaRPr lang="en-GB" sz="1000" kern="1200" dirty="0" smtClean="0">
              <a:effectLst/>
              <a:latin typeface="Arial" charset="0"/>
              <a:ea typeface="+mn-ea"/>
              <a:cs typeface="+mn-cs"/>
            </a:endParaRPr>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12: Planning High Availability</a:t>
            </a:r>
            <a:endParaRPr lang="en-US" dirty="0" smtClean="0"/>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When network load balancing (NLB) is installed as a network driver on each of the member servers or hosts in a cluster, the cluster presents a virtual IP address to client requests. The client requests are broadcast to all the hosts in the cluster, but only the host that the given client request is mapped to accepts and handles the request. All the other hosts drop the request. Depending on the configuration of each host in the cluster, the statistical mapping algorithm, which is present on all the cluster hosts, maps the client requests to particular hosts for processing.</a:t>
            </a:r>
          </a:p>
          <a:p>
            <a:pPr eaLnBrk="1" hangingPunct="1"/>
            <a:endParaRPr lang="en-US" dirty="0" smtClean="0"/>
          </a:p>
          <a:p>
            <a:pPr eaLnBrk="1" hangingPunct="1"/>
            <a:endParaRPr lang="en-US"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4</a:t>
            </a:fld>
            <a:endParaRPr lang="en-US"/>
          </a:p>
        </p:txBody>
      </p:sp>
      <p:sp>
        <p:nvSpPr>
          <p:cNvPr id="5" name="Header Placeholder 4"/>
          <p:cNvSpPr>
            <a:spLocks noGrp="1"/>
          </p:cNvSpPr>
          <p:nvPr>
            <p:ph type="hdr" sz="quarter" idx="11"/>
          </p:nvPr>
        </p:nvSpPr>
        <p:spPr/>
        <p:txBody>
          <a:bodyPr/>
          <a:lstStyle/>
          <a:p>
            <a:r>
              <a:rPr lang="en-US" dirty="0" smtClean="0"/>
              <a:t>Module 12: Planning High Availability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8268414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hr-HR" dirty="0" smtClean="0"/>
              <a:t>Discuss </a:t>
            </a:r>
            <a:r>
              <a:rPr lang="en-US" dirty="0" smtClean="0"/>
              <a:t>the </a:t>
            </a:r>
            <a:r>
              <a:rPr lang="hr-HR" dirty="0" smtClean="0"/>
              <a:t>options </a:t>
            </a:r>
            <a:r>
              <a:rPr lang="en-US" dirty="0" smtClean="0"/>
              <a:t>for </a:t>
            </a:r>
            <a:r>
              <a:rPr lang="en-GB" dirty="0" smtClean="0"/>
              <a:t>configuring</a:t>
            </a:r>
            <a:r>
              <a:rPr lang="en-US" dirty="0" smtClean="0"/>
              <a:t> an</a:t>
            </a:r>
            <a:r>
              <a:rPr lang="hr-HR" dirty="0" smtClean="0"/>
              <a:t> NLB cluster. If possible, demonstrate some of </a:t>
            </a:r>
            <a:r>
              <a:rPr lang="en-US" dirty="0" smtClean="0"/>
              <a:t>these </a:t>
            </a:r>
            <a:r>
              <a:rPr lang="hr-HR" dirty="0" smtClean="0"/>
              <a:t>options </a:t>
            </a:r>
            <a:r>
              <a:rPr lang="en-GB" dirty="0" smtClean="0"/>
              <a:t>in the following demonstration. </a:t>
            </a:r>
            <a:endParaRPr lang="hr-HR"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5</a:t>
            </a:fld>
            <a:endParaRPr lang="en-US"/>
          </a:p>
        </p:txBody>
      </p:sp>
      <p:sp>
        <p:nvSpPr>
          <p:cNvPr id="5" name="Header Placeholder 4"/>
          <p:cNvSpPr>
            <a:spLocks noGrp="1"/>
          </p:cNvSpPr>
          <p:nvPr>
            <p:ph type="hdr" sz="quarter" idx="11"/>
          </p:nvPr>
        </p:nvSpPr>
        <p:spPr/>
        <p:txBody>
          <a:bodyPr/>
          <a:lstStyle/>
          <a:p>
            <a:r>
              <a:rPr lang="en-US" dirty="0" smtClean="0"/>
              <a:t>Module 12: Planning High Availability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2256930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000" b="1" kern="1200" dirty="0" smtClean="0">
                <a:effectLst/>
                <a:latin typeface="Arial" charset="0"/>
                <a:ea typeface="+mn-ea"/>
                <a:cs typeface="+mn-cs"/>
              </a:rPr>
              <a:t>Demonstration steps:</a:t>
            </a:r>
            <a:endParaRPr lang="en-GB" sz="1000" b="1" kern="1200" dirty="0" smtClean="0">
              <a:effectLst/>
              <a:latin typeface="Arial" charset="0"/>
              <a:ea typeface="+mn-ea"/>
              <a:cs typeface="+mn-cs"/>
            </a:endParaRPr>
          </a:p>
          <a:p>
            <a:r>
              <a:rPr lang="en-US" sz="1000" b="1" kern="1200" dirty="0" smtClean="0">
                <a:effectLst/>
                <a:latin typeface="Arial" charset="0"/>
                <a:ea typeface="+mn-ea"/>
                <a:cs typeface="+mn-cs"/>
              </a:rPr>
              <a:t>Note:</a:t>
            </a:r>
            <a:r>
              <a:rPr lang="en-US" sz="1000" kern="1200" dirty="0" smtClean="0">
                <a:effectLst/>
                <a:latin typeface="Arial" charset="0"/>
                <a:ea typeface="+mn-ea"/>
                <a:cs typeface="+mn-cs"/>
              </a:rPr>
              <a:t> You require the 6433A-NYC-DC1, 6433A-NYC-SVR1, and 6433A-NYC-SVR2 virtual machines to complete this demonstration. </a:t>
            </a:r>
            <a:r>
              <a:rPr lang="en-US" dirty="0" smtClean="0"/>
              <a:t>Log on to the virtual machine as </a:t>
            </a:r>
            <a:r>
              <a:rPr lang="en-US" b="1" dirty="0" smtClean="0"/>
              <a:t>Contoso\Administrator</a:t>
            </a:r>
            <a:r>
              <a:rPr lang="en-US" dirty="0" smtClean="0"/>
              <a:t>, with the password, </a:t>
            </a:r>
            <a:r>
              <a:rPr lang="en-US" b="1" dirty="0" smtClean="0"/>
              <a:t>Pa$$w0rd</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Important</a:t>
            </a:r>
            <a:r>
              <a:rPr lang="en-US" sz="1000" kern="1200" dirty="0" smtClean="0">
                <a:effectLst/>
                <a:latin typeface="Arial" charset="0"/>
                <a:ea typeface="+mn-ea"/>
                <a:cs typeface="+mn-cs"/>
              </a:rPr>
              <a:t>: Start NYC-DC1, NYC-SVR1, and then reconfigure NYC-SVR2 before you start it.</a:t>
            </a:r>
            <a:endParaRPr lang="en-GB" sz="1000" kern="1200" dirty="0" smtClean="0">
              <a:effectLst/>
              <a:latin typeface="Arial" charset="0"/>
              <a:ea typeface="+mn-ea"/>
              <a:cs typeface="+mn-cs"/>
            </a:endParaRPr>
          </a:p>
          <a:p>
            <a:pPr lvl="0"/>
            <a:r>
              <a:rPr lang="en-US" sz="1000" b="1" u="sng" kern="1200" dirty="0" smtClean="0">
                <a:effectLst/>
                <a:latin typeface="Arial" charset="0"/>
                <a:ea typeface="+mn-ea"/>
                <a:cs typeface="+mn-cs"/>
              </a:rPr>
              <a:t>Prepare the virtual machine environment.  </a:t>
            </a:r>
            <a:endParaRPr lang="en-GB" sz="1000" b="1" u="sng"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On the host computer, click </a:t>
            </a:r>
            <a:r>
              <a:rPr lang="en-US" sz="1000" b="1" kern="1200" dirty="0" smtClean="0">
                <a:effectLst/>
                <a:latin typeface="Arial" charset="0"/>
                <a:ea typeface="+mn-ea"/>
                <a:cs typeface="+mn-cs"/>
              </a:rPr>
              <a:t>Start</a:t>
            </a:r>
            <a:r>
              <a:rPr lang="en-US" sz="1000" kern="1200" dirty="0" smtClean="0">
                <a:effectLst/>
                <a:latin typeface="Arial" charset="0"/>
                <a:ea typeface="+mn-ea"/>
                <a:cs typeface="+mn-cs"/>
              </a:rPr>
              <a:t>, point to </a:t>
            </a:r>
            <a:r>
              <a:rPr lang="en-US" sz="1000" b="1" kern="1200" dirty="0" smtClean="0">
                <a:effectLst/>
                <a:latin typeface="Arial" charset="0"/>
                <a:ea typeface="+mn-ea"/>
                <a:cs typeface="+mn-cs"/>
              </a:rPr>
              <a:t>Administrative Tools</a:t>
            </a:r>
            <a:r>
              <a:rPr lang="en-US" sz="1000" kern="1200" dirty="0" smtClean="0">
                <a:effectLst/>
                <a:latin typeface="Arial" charset="0"/>
                <a:ea typeface="+mn-ea"/>
                <a:cs typeface="+mn-cs"/>
              </a:rPr>
              <a:t>, and then click </a:t>
            </a:r>
            <a:r>
              <a:rPr lang="en-US" sz="1000" b="1" kern="1200" dirty="0" smtClean="0">
                <a:effectLst/>
                <a:latin typeface="Arial" charset="0"/>
                <a:ea typeface="+mn-ea"/>
                <a:cs typeface="+mn-cs"/>
              </a:rPr>
              <a:t>Hyper-V Manager</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dirty="0" smtClean="0"/>
              <a:t>In </a:t>
            </a:r>
            <a:r>
              <a:rPr lang="en-US" dirty="0"/>
              <a:t>the Virtual Machines pane, click </a:t>
            </a:r>
            <a:r>
              <a:rPr lang="en-US" b="1" dirty="0" smtClean="0"/>
              <a:t>6433A</a:t>
            </a:r>
            <a:r>
              <a:rPr lang="en-US" dirty="0" smtClean="0"/>
              <a:t>-</a:t>
            </a:r>
            <a:r>
              <a:rPr lang="en-US" b="1" dirty="0" smtClean="0"/>
              <a:t>NYC</a:t>
            </a:r>
            <a:r>
              <a:rPr lang="en-US" dirty="0" smtClean="0"/>
              <a:t>-</a:t>
            </a:r>
            <a:r>
              <a:rPr lang="en-US" b="1" dirty="0" smtClean="0"/>
              <a:t>DC1</a:t>
            </a:r>
            <a:r>
              <a:rPr lang="en-US" dirty="0"/>
              <a:t>, and then in the Actions pane, click </a:t>
            </a:r>
            <a:r>
              <a:rPr lang="en-US" b="1" dirty="0"/>
              <a:t>Start</a:t>
            </a:r>
            <a:r>
              <a:rPr lang="en-US" dirty="0"/>
              <a:t>.</a:t>
            </a:r>
            <a:endParaRPr lang="en-GB" dirty="0"/>
          </a:p>
          <a:p>
            <a:pPr marL="228600" lvl="0" indent="-228600">
              <a:buFont typeface="+mj-lt"/>
              <a:buAutoNum type="arabicPeriod"/>
            </a:pPr>
            <a:r>
              <a:rPr lang="en-US" dirty="0"/>
              <a:t>To connect to the virtual machine, click </a:t>
            </a:r>
            <a:r>
              <a:rPr lang="en-US" b="1" dirty="0" smtClean="0"/>
              <a:t>6433A</a:t>
            </a:r>
            <a:r>
              <a:rPr lang="en-US" dirty="0" smtClean="0"/>
              <a:t>-</a:t>
            </a:r>
            <a:r>
              <a:rPr lang="en-US" b="1" dirty="0" smtClean="0"/>
              <a:t>NYC</a:t>
            </a:r>
            <a:r>
              <a:rPr lang="en-US" dirty="0" smtClean="0"/>
              <a:t>-</a:t>
            </a:r>
            <a:r>
              <a:rPr lang="en-US" b="1" dirty="0" smtClean="0"/>
              <a:t>DC1</a:t>
            </a:r>
            <a:r>
              <a:rPr lang="en-US" dirty="0"/>
              <a:t>, and then in the Actions pane, click </a:t>
            </a:r>
            <a:r>
              <a:rPr lang="en-US" b="1" dirty="0"/>
              <a:t>Connect</a:t>
            </a:r>
            <a:r>
              <a:rPr lang="en-US" dirty="0"/>
              <a:t>.</a:t>
            </a:r>
            <a:endParaRPr lang="en-GB" dirty="0"/>
          </a:p>
          <a:p>
            <a:pPr marL="228600" lvl="0" indent="-228600">
              <a:buFont typeface="+mj-lt"/>
              <a:buAutoNum type="arabicPeriod"/>
            </a:pPr>
            <a:r>
              <a:rPr lang="en-US" dirty="0"/>
              <a:t>Log on </a:t>
            </a:r>
            <a:r>
              <a:rPr lang="en-US" dirty="0" smtClean="0"/>
              <a:t>by using </a:t>
            </a:r>
            <a:r>
              <a:rPr lang="en-US" dirty="0"/>
              <a:t>the following credentials: </a:t>
            </a:r>
            <a:endParaRPr lang="en-GB" dirty="0"/>
          </a:p>
          <a:p>
            <a:pPr marL="571500" lvl="1" indent="-228600"/>
            <a:r>
              <a:rPr lang="en-US" dirty="0"/>
              <a:t>User name: </a:t>
            </a:r>
            <a:r>
              <a:rPr lang="en-US" b="1" dirty="0"/>
              <a:t>Administrator</a:t>
            </a:r>
            <a:endParaRPr lang="en-GB" dirty="0"/>
          </a:p>
          <a:p>
            <a:pPr marL="571500" lvl="1" indent="-228600"/>
            <a:r>
              <a:rPr lang="en-US" dirty="0"/>
              <a:t>Password: </a:t>
            </a:r>
            <a:r>
              <a:rPr lang="en-US" b="1" dirty="0"/>
              <a:t>Pa$$w0rd</a:t>
            </a:r>
            <a:endParaRPr lang="en-GB" dirty="0"/>
          </a:p>
          <a:p>
            <a:pPr marL="571500" lvl="1" indent="-228600"/>
            <a:r>
              <a:rPr lang="en-US" dirty="0"/>
              <a:t>Domain: </a:t>
            </a:r>
            <a:r>
              <a:rPr lang="en-US" b="1" dirty="0"/>
              <a:t>Contoso</a:t>
            </a:r>
            <a:endParaRPr lang="en-GB" dirty="0"/>
          </a:p>
          <a:p>
            <a:pPr marL="228600" lvl="0" indent="-228600">
              <a:buFont typeface="+mj-lt"/>
              <a:buAutoNum type="arabicPeriod"/>
            </a:pPr>
            <a:r>
              <a:rPr lang="en-US" dirty="0"/>
              <a:t>Repeat steps 2 to 4 to start the </a:t>
            </a:r>
            <a:r>
              <a:rPr lang="en-US" b="1" dirty="0" smtClean="0"/>
              <a:t>6433A-NYC-SVR1</a:t>
            </a:r>
            <a:r>
              <a:rPr lang="en-US" dirty="0" smtClean="0"/>
              <a:t> </a:t>
            </a:r>
            <a:r>
              <a:rPr lang="en-US" dirty="0"/>
              <a:t>virtual machine.</a:t>
            </a:r>
            <a:endParaRPr lang="en-GB" dirty="0"/>
          </a:p>
          <a:p>
            <a:pPr marL="228600" lvl="0" indent="-228600">
              <a:buFont typeface="+mj-lt"/>
              <a:buAutoNum type="arabicPeriod"/>
            </a:pPr>
            <a:r>
              <a:rPr lang="en-US" sz="1000" kern="1200" dirty="0" smtClean="0">
                <a:effectLst/>
                <a:latin typeface="Arial" charset="0"/>
                <a:ea typeface="+mn-ea"/>
                <a:cs typeface="+mn-cs"/>
              </a:rPr>
              <a:t>In Hyper-V™ Manager, click </a:t>
            </a:r>
            <a:r>
              <a:rPr lang="en-US" sz="1000" b="1" kern="1200" dirty="0" smtClean="0">
                <a:effectLst/>
                <a:latin typeface="Arial" charset="0"/>
                <a:ea typeface="+mn-ea"/>
                <a:cs typeface="+mn-cs"/>
              </a:rPr>
              <a:t>6433A-NYC-SVR2</a:t>
            </a:r>
            <a:r>
              <a:rPr lang="en-US" sz="1000" kern="1200" dirty="0" smtClean="0">
                <a:effectLst/>
                <a:latin typeface="Arial" charset="0"/>
                <a:ea typeface="+mn-ea"/>
                <a:cs typeface="+mn-cs"/>
              </a:rPr>
              <a:t>, and in the Actions pane, click </a:t>
            </a:r>
            <a:r>
              <a:rPr lang="en-US" sz="1000" b="1" kern="1200" dirty="0" smtClean="0">
                <a:effectLst/>
                <a:latin typeface="Arial" charset="0"/>
                <a:ea typeface="+mn-ea"/>
                <a:cs typeface="+mn-cs"/>
              </a:rPr>
              <a:t>Settings</a:t>
            </a:r>
            <a:r>
              <a:rPr lang="en-US" sz="1000" kern="1200" dirty="0" smtClean="0">
                <a:effectLst/>
                <a:latin typeface="Arial" charset="0"/>
                <a:ea typeface="+mn-ea"/>
                <a:cs typeface="+mn-cs"/>
              </a:rPr>
              <a:t>. </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the </a:t>
            </a:r>
            <a:r>
              <a:rPr lang="en-US" sz="1000" b="1" kern="1200" dirty="0" smtClean="0">
                <a:effectLst/>
                <a:latin typeface="Arial" charset="0"/>
                <a:ea typeface="+mn-ea"/>
                <a:cs typeface="+mn-cs"/>
              </a:rPr>
              <a:t>Settings for 6433A-NYC-SVR2 </a:t>
            </a:r>
            <a:r>
              <a:rPr lang="en-US" sz="1000" kern="1200" dirty="0" smtClean="0">
                <a:effectLst/>
                <a:latin typeface="Arial" charset="0"/>
                <a:ea typeface="+mn-ea"/>
                <a:cs typeface="+mn-cs"/>
              </a:rPr>
              <a:t>dialog box, in the navigation pane, click </a:t>
            </a:r>
            <a:r>
              <a:rPr lang="en-US" sz="1000" b="1" kern="1200" dirty="0" smtClean="0">
                <a:effectLst/>
                <a:latin typeface="Arial" charset="0"/>
                <a:ea typeface="+mn-ea"/>
                <a:cs typeface="+mn-cs"/>
              </a:rPr>
              <a:t>Network Adapter</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the Results pane, in the </a:t>
            </a:r>
            <a:r>
              <a:rPr lang="en-US" sz="1000" b="1" kern="1200" dirty="0" smtClean="0">
                <a:effectLst/>
                <a:latin typeface="Arial" charset="0"/>
                <a:ea typeface="+mn-ea"/>
                <a:cs typeface="+mn-cs"/>
              </a:rPr>
              <a:t>Network</a:t>
            </a:r>
            <a:r>
              <a:rPr lang="en-US" sz="1000" kern="1200" dirty="0" smtClean="0">
                <a:effectLst/>
                <a:latin typeface="Arial" charset="0"/>
                <a:ea typeface="+mn-ea"/>
                <a:cs typeface="+mn-cs"/>
              </a:rPr>
              <a:t> drop down list, click </a:t>
            </a:r>
            <a:r>
              <a:rPr lang="en-US" sz="1000" b="1" kern="1200" dirty="0" smtClean="0">
                <a:effectLst/>
                <a:latin typeface="Arial" charset="0"/>
                <a:ea typeface="+mn-ea"/>
                <a:cs typeface="+mn-cs"/>
              </a:rPr>
              <a:t>Private Network</a:t>
            </a:r>
            <a:r>
              <a:rPr lang="en-US" sz="1000" kern="1200" dirty="0" smtClean="0">
                <a:effectLst/>
                <a:latin typeface="Arial" charset="0"/>
                <a:ea typeface="+mn-ea"/>
                <a:cs typeface="+mn-cs"/>
              </a:rPr>
              <a:t>, and then click </a:t>
            </a:r>
            <a:r>
              <a:rPr lang="en-US" sz="1000" b="1" kern="1200" dirty="0" smtClean="0">
                <a:effectLst/>
                <a:latin typeface="Arial" charset="0"/>
                <a:ea typeface="+mn-ea"/>
                <a:cs typeface="+mn-cs"/>
              </a:rPr>
              <a:t>OK</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Hyper-V™ Manager, click </a:t>
            </a:r>
            <a:r>
              <a:rPr lang="en-US" sz="1000" b="1" kern="1200" dirty="0" smtClean="0">
                <a:effectLst/>
                <a:latin typeface="Arial" charset="0"/>
                <a:ea typeface="+mn-ea"/>
                <a:cs typeface="+mn-cs"/>
              </a:rPr>
              <a:t>6433A-NYC-SVR2</a:t>
            </a:r>
            <a:r>
              <a:rPr lang="en-US" sz="1000" kern="1200" dirty="0" smtClean="0">
                <a:effectLst/>
                <a:latin typeface="Arial" charset="0"/>
                <a:ea typeface="+mn-ea"/>
                <a:cs typeface="+mn-cs"/>
              </a:rPr>
              <a:t>, and in the Actions pane, click </a:t>
            </a:r>
            <a:r>
              <a:rPr lang="en-US" sz="1000" b="1" kern="1200" dirty="0" smtClean="0">
                <a:effectLst/>
                <a:latin typeface="Arial" charset="0"/>
                <a:ea typeface="+mn-ea"/>
                <a:cs typeface="+mn-cs"/>
              </a:rPr>
              <a:t>Start</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the Actions pane, click </a:t>
            </a:r>
            <a:r>
              <a:rPr lang="en-US" sz="1000" b="1" kern="1200" dirty="0" smtClean="0">
                <a:effectLst/>
                <a:latin typeface="Arial" charset="0"/>
                <a:ea typeface="+mn-ea"/>
                <a:cs typeface="+mn-cs"/>
              </a:rPr>
              <a:t>Connect</a:t>
            </a:r>
            <a:r>
              <a:rPr lang="en-US" sz="1000" kern="1200" dirty="0" smtClean="0">
                <a:effectLst/>
                <a:latin typeface="Arial" charset="0"/>
                <a:ea typeface="+mn-ea"/>
                <a:cs typeface="+mn-cs"/>
              </a:rPr>
              <a:t>. Wait until the virtual machine starts. </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Log on by using the following credentials: </a:t>
            </a:r>
            <a:endParaRPr lang="en-GB" sz="1000" kern="1200" dirty="0" smtClean="0">
              <a:effectLst/>
              <a:latin typeface="Arial" charset="0"/>
              <a:ea typeface="+mn-ea"/>
              <a:cs typeface="+mn-cs"/>
            </a:endParaRPr>
          </a:p>
          <a:p>
            <a:pPr marL="571500" lvl="1" indent="-228600"/>
            <a:r>
              <a:rPr lang="en-US" kern="1200" dirty="0" smtClean="0">
                <a:effectLst/>
                <a:latin typeface="Arial" charset="0"/>
                <a:ea typeface="+mn-ea"/>
                <a:cs typeface="+mn-cs"/>
              </a:rPr>
              <a:t>User name: </a:t>
            </a:r>
            <a:r>
              <a:rPr lang="en-US" b="1" kern="1200" dirty="0" smtClean="0">
                <a:effectLst/>
                <a:latin typeface="Arial" charset="0"/>
                <a:ea typeface="+mn-ea"/>
                <a:cs typeface="+mn-cs"/>
              </a:rPr>
              <a:t>Administrator</a:t>
            </a:r>
            <a:endParaRPr lang="en-GB" kern="1200" dirty="0" smtClean="0">
              <a:effectLst/>
              <a:latin typeface="Arial" charset="0"/>
              <a:ea typeface="+mn-ea"/>
              <a:cs typeface="+mn-cs"/>
            </a:endParaRPr>
          </a:p>
          <a:p>
            <a:pPr marL="571500" lvl="1" indent="-228600"/>
            <a:r>
              <a:rPr lang="en-US" kern="1200" dirty="0" smtClean="0">
                <a:effectLst/>
                <a:latin typeface="Arial" charset="0"/>
                <a:ea typeface="+mn-ea"/>
                <a:cs typeface="+mn-cs"/>
              </a:rPr>
              <a:t>Password: </a:t>
            </a:r>
            <a:r>
              <a:rPr lang="en-US" b="1" kern="1200" dirty="0" smtClean="0">
                <a:effectLst/>
                <a:latin typeface="Arial" charset="0"/>
                <a:ea typeface="+mn-ea"/>
                <a:cs typeface="+mn-cs"/>
              </a:rPr>
              <a:t>Pa$$w0rd</a:t>
            </a:r>
            <a:endParaRPr lang="en-GB" kern="1200" dirty="0" smtClean="0">
              <a:effectLst/>
              <a:latin typeface="Arial" charset="0"/>
              <a:ea typeface="+mn-ea"/>
              <a:cs typeface="+mn-cs"/>
            </a:endParaRPr>
          </a:p>
          <a:p>
            <a:pPr marL="571500" lvl="1" indent="-228600"/>
            <a:r>
              <a:rPr lang="en-US" kern="1200" dirty="0" smtClean="0">
                <a:effectLst/>
                <a:latin typeface="Arial" charset="0"/>
                <a:ea typeface="+mn-ea"/>
                <a:cs typeface="+mn-cs"/>
              </a:rPr>
              <a:t>Domain: </a:t>
            </a:r>
            <a:r>
              <a:rPr lang="en-US" b="1" kern="1200" dirty="0" smtClean="0">
                <a:effectLst/>
                <a:latin typeface="Arial" charset="0"/>
                <a:ea typeface="+mn-ea"/>
                <a:cs typeface="+mn-cs"/>
              </a:rPr>
              <a:t>Contoso</a:t>
            </a:r>
            <a:endParaRPr lang="en-GB"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Click </a:t>
            </a:r>
            <a:r>
              <a:rPr lang="en-US" sz="1000" b="1" kern="1200" dirty="0" smtClean="0">
                <a:effectLst/>
                <a:latin typeface="Arial" charset="0"/>
                <a:ea typeface="+mn-ea"/>
                <a:cs typeface="+mn-cs"/>
              </a:rPr>
              <a:t>Start</a:t>
            </a:r>
            <a:r>
              <a:rPr lang="en-US" sz="1000" kern="1200" dirty="0" smtClean="0">
                <a:effectLst/>
                <a:latin typeface="Arial" charset="0"/>
                <a:ea typeface="+mn-ea"/>
                <a:cs typeface="+mn-cs"/>
              </a:rPr>
              <a:t>, and in the </a:t>
            </a:r>
            <a:r>
              <a:rPr lang="en-US" sz="1000" b="1" kern="1200" dirty="0" smtClean="0">
                <a:effectLst/>
                <a:latin typeface="Arial" charset="0"/>
                <a:ea typeface="+mn-ea"/>
                <a:cs typeface="+mn-cs"/>
              </a:rPr>
              <a:t>Search </a:t>
            </a:r>
            <a:r>
              <a:rPr lang="en-US" sz="1000" kern="1200" dirty="0" smtClean="0">
                <a:effectLst/>
                <a:latin typeface="Arial" charset="0"/>
                <a:ea typeface="+mn-ea"/>
                <a:cs typeface="+mn-cs"/>
              </a:rPr>
              <a:t>box, type </a:t>
            </a:r>
            <a:r>
              <a:rPr lang="en-US" sz="1000" b="1" kern="1200" dirty="0" smtClean="0">
                <a:effectLst/>
                <a:latin typeface="Arial" charset="0"/>
                <a:ea typeface="+mn-ea"/>
                <a:cs typeface="+mn-cs"/>
              </a:rPr>
              <a:t>Network and Sharing</a:t>
            </a:r>
            <a:r>
              <a:rPr lang="en-US" sz="1000" kern="1200" dirty="0" smtClean="0">
                <a:effectLst/>
                <a:latin typeface="Arial" charset="0"/>
                <a:ea typeface="+mn-ea"/>
                <a:cs typeface="+mn-cs"/>
              </a:rPr>
              <a:t>,</a:t>
            </a:r>
            <a:r>
              <a:rPr lang="en-US" sz="1000" b="1" kern="1200" dirty="0" smtClean="0">
                <a:effectLst/>
                <a:latin typeface="Arial" charset="0"/>
                <a:ea typeface="+mn-ea"/>
                <a:cs typeface="+mn-cs"/>
              </a:rPr>
              <a:t> </a:t>
            </a:r>
            <a:r>
              <a:rPr lang="en-US" sz="1000" kern="1200" dirty="0" smtClean="0">
                <a:effectLst/>
                <a:latin typeface="Arial" charset="0"/>
                <a:ea typeface="+mn-ea"/>
                <a:cs typeface="+mn-cs"/>
              </a:rPr>
              <a:t>and then press Enter.</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Network and Sharing Center, click </a:t>
            </a:r>
            <a:r>
              <a:rPr lang="en-US" sz="1000" b="1" kern="1200" dirty="0" smtClean="0">
                <a:effectLst/>
                <a:latin typeface="Arial" charset="0"/>
                <a:ea typeface="+mn-ea"/>
                <a:cs typeface="+mn-cs"/>
              </a:rPr>
              <a:t>Change adapter settings</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a:t>
            </a:r>
            <a:r>
              <a:rPr lang="en-US" sz="1000" b="1" kern="1200" dirty="0" smtClean="0">
                <a:effectLst/>
                <a:latin typeface="Arial" charset="0"/>
                <a:ea typeface="+mn-ea"/>
                <a:cs typeface="+mn-cs"/>
              </a:rPr>
              <a:t>Network Connections</a:t>
            </a:r>
            <a:r>
              <a:rPr lang="en-US" sz="1000" kern="1200" dirty="0" smtClean="0">
                <a:effectLst/>
                <a:latin typeface="Arial" charset="0"/>
                <a:ea typeface="+mn-ea"/>
                <a:cs typeface="+mn-cs"/>
              </a:rPr>
              <a:t>, right-click </a:t>
            </a:r>
            <a:r>
              <a:rPr lang="en-US" sz="1000" b="1" kern="1200" dirty="0" smtClean="0">
                <a:effectLst/>
                <a:latin typeface="Arial" charset="0"/>
                <a:ea typeface="+mn-ea"/>
                <a:cs typeface="+mn-cs"/>
              </a:rPr>
              <a:t>Local Area Connection 2</a:t>
            </a:r>
            <a:r>
              <a:rPr lang="en-US" sz="1000" kern="1200" dirty="0" smtClean="0">
                <a:effectLst/>
                <a:latin typeface="Arial" charset="0"/>
                <a:ea typeface="+mn-ea"/>
                <a:cs typeface="+mn-cs"/>
              </a:rPr>
              <a:t>,</a:t>
            </a:r>
            <a:r>
              <a:rPr lang="en-US" sz="1000" b="1" kern="1200" dirty="0" smtClean="0">
                <a:effectLst/>
                <a:latin typeface="Arial" charset="0"/>
                <a:ea typeface="+mn-ea"/>
                <a:cs typeface="+mn-cs"/>
              </a:rPr>
              <a:t> </a:t>
            </a:r>
            <a:r>
              <a:rPr lang="en-US" sz="1000" kern="1200" dirty="0" smtClean="0">
                <a:effectLst/>
                <a:latin typeface="Arial" charset="0"/>
                <a:ea typeface="+mn-ea"/>
                <a:cs typeface="+mn-cs"/>
              </a:rPr>
              <a:t>and then click </a:t>
            </a:r>
            <a:r>
              <a:rPr lang="en-US" sz="1000" b="1" kern="1200" dirty="0" smtClean="0">
                <a:effectLst/>
                <a:latin typeface="Arial" charset="0"/>
                <a:ea typeface="+mn-ea"/>
                <a:cs typeface="+mn-cs"/>
              </a:rPr>
              <a:t>Properties</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the </a:t>
            </a:r>
            <a:r>
              <a:rPr lang="en-US" sz="1000" b="1" kern="1200" dirty="0" smtClean="0">
                <a:effectLst/>
                <a:latin typeface="Arial" charset="0"/>
                <a:ea typeface="+mn-ea"/>
                <a:cs typeface="+mn-cs"/>
              </a:rPr>
              <a:t>Local Area Connection 2 Properties </a:t>
            </a:r>
            <a:r>
              <a:rPr lang="en-US" sz="1000" kern="1200" dirty="0" smtClean="0">
                <a:effectLst/>
                <a:latin typeface="Arial" charset="0"/>
                <a:ea typeface="+mn-ea"/>
                <a:cs typeface="+mn-cs"/>
              </a:rPr>
              <a:t>dialog box, double-click </a:t>
            </a:r>
            <a:r>
              <a:rPr lang="en-US" sz="1000" b="1" kern="1200" dirty="0" smtClean="0">
                <a:effectLst/>
                <a:latin typeface="Arial" charset="0"/>
                <a:ea typeface="+mn-ea"/>
                <a:cs typeface="+mn-cs"/>
              </a:rPr>
              <a:t>Internet Protocol Version 4 (TCP/IPv4)</a:t>
            </a:r>
            <a:r>
              <a:rPr lang="en-US" sz="1000" kern="1200" dirty="0" smtClean="0">
                <a:effectLst/>
                <a:latin typeface="Arial" charset="0"/>
                <a:ea typeface="+mn-ea"/>
                <a:cs typeface="+mn-cs"/>
              </a:rPr>
              <a:t>.</a:t>
            </a:r>
            <a:endParaRPr lang="en-GB" dirty="0" smtClean="0"/>
          </a:p>
          <a:p>
            <a:pPr marL="228600" lvl="0" indent="-228600"/>
            <a:endParaRPr lang="en-US" sz="1000" kern="1200" dirty="0" smtClean="0">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6</a:t>
            </a:fld>
            <a:endParaRPr lang="en-US"/>
          </a:p>
        </p:txBody>
      </p:sp>
      <p:sp>
        <p:nvSpPr>
          <p:cNvPr id="5" name="Header Placeholder 4"/>
          <p:cNvSpPr>
            <a:spLocks noGrp="1"/>
          </p:cNvSpPr>
          <p:nvPr>
            <p:ph type="hdr" sz="quarter" idx="11"/>
          </p:nvPr>
        </p:nvSpPr>
        <p:spPr/>
        <p:txBody>
          <a:bodyPr/>
          <a:lstStyle/>
          <a:p>
            <a:r>
              <a:rPr lang="en-US" dirty="0" smtClean="0"/>
              <a:t>Module 12: Planning High Availability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554054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AutoNum type="arabicPeriod" startAt="16"/>
            </a:pPr>
            <a:r>
              <a:rPr lang="en-US" dirty="0" smtClean="0"/>
              <a:t>In the </a:t>
            </a:r>
            <a:r>
              <a:rPr lang="en-US" b="1" dirty="0" smtClean="0"/>
              <a:t>Internet Protocol Version 4 (TCP/IPv4) Properties</a:t>
            </a:r>
            <a:r>
              <a:rPr lang="en-US" dirty="0" smtClean="0"/>
              <a:t> dialog box, configure the following properties, and then click </a:t>
            </a:r>
            <a:r>
              <a:rPr lang="en-US" b="1" dirty="0" smtClean="0"/>
              <a:t>OK</a:t>
            </a:r>
            <a:r>
              <a:rPr lang="en-US" dirty="0" smtClean="0"/>
              <a:t>: </a:t>
            </a:r>
            <a:endParaRPr lang="en-GB" dirty="0" smtClean="0"/>
          </a:p>
          <a:p>
            <a:pPr marL="571500" lvl="1" indent="-228600"/>
            <a:r>
              <a:rPr lang="en-US" dirty="0" smtClean="0"/>
              <a:t>IP address: </a:t>
            </a:r>
            <a:r>
              <a:rPr lang="en-US" b="1" dirty="0" smtClean="0"/>
              <a:t>10.10.0.25</a:t>
            </a:r>
            <a:endParaRPr lang="en-GB" dirty="0" smtClean="0"/>
          </a:p>
          <a:p>
            <a:pPr marL="571500" lvl="1" indent="-228600"/>
            <a:r>
              <a:rPr lang="en-US" dirty="0" smtClean="0"/>
              <a:t>Subnet mask: </a:t>
            </a:r>
            <a:r>
              <a:rPr lang="en-US" b="1" dirty="0" smtClean="0"/>
              <a:t>255.255.0.0</a:t>
            </a:r>
            <a:endParaRPr lang="en-GB" dirty="0" smtClean="0"/>
          </a:p>
          <a:p>
            <a:pPr marL="571500" lvl="1" indent="-228600"/>
            <a:r>
              <a:rPr lang="en-US" dirty="0" smtClean="0"/>
              <a:t>Default gateway: </a:t>
            </a:r>
            <a:r>
              <a:rPr lang="en-US" b="1" dirty="0" smtClean="0"/>
              <a:t>10.10.0.1</a:t>
            </a:r>
            <a:endParaRPr lang="en-GB" dirty="0" smtClean="0"/>
          </a:p>
          <a:p>
            <a:pPr marL="571500" lvl="1" indent="-228600"/>
            <a:r>
              <a:rPr lang="en-US" dirty="0" smtClean="0"/>
              <a:t>Preferred DNS server: </a:t>
            </a:r>
            <a:r>
              <a:rPr lang="en-US" b="1" dirty="0" smtClean="0"/>
              <a:t>10.10.0.10</a:t>
            </a:r>
            <a:endParaRPr lang="en-GB" dirty="0" smtClean="0"/>
          </a:p>
          <a:p>
            <a:pPr marL="228600" lvl="0" indent="-228600">
              <a:buFont typeface="+mj-lt"/>
              <a:buAutoNum type="arabicPeriod" startAt="16"/>
            </a:pPr>
            <a:r>
              <a:rPr lang="en-US" dirty="0" smtClean="0"/>
              <a:t>In the </a:t>
            </a:r>
            <a:r>
              <a:rPr lang="en-US" b="1" dirty="0" smtClean="0"/>
              <a:t>Local Area Connection 2 Properties</a:t>
            </a:r>
            <a:r>
              <a:rPr lang="en-US" dirty="0" smtClean="0"/>
              <a:t> dialog box, click </a:t>
            </a:r>
            <a:r>
              <a:rPr lang="en-US" b="1" dirty="0" smtClean="0"/>
              <a:t>Close</a:t>
            </a:r>
            <a:r>
              <a:rPr lang="en-US" dirty="0" smtClean="0"/>
              <a:t>. </a:t>
            </a:r>
          </a:p>
          <a:p>
            <a:pPr marL="228600" lvl="0" indent="-228600"/>
            <a:r>
              <a:rPr lang="en-US" sz="1000" b="1" u="sng" kern="1200" dirty="0" smtClean="0">
                <a:solidFill>
                  <a:schemeClr val="tx1"/>
                </a:solidFill>
                <a:effectLst/>
                <a:latin typeface="Arial" charset="0"/>
                <a:ea typeface="+mn-ea"/>
                <a:cs typeface="+mn-cs"/>
              </a:rPr>
              <a:t>Install the Network Load Balancing </a:t>
            </a:r>
            <a:r>
              <a:rPr lang="en-US" sz="1000" b="1" u="sng" kern="1200" dirty="0" smtClean="0">
                <a:effectLst/>
                <a:latin typeface="Arial" charset="0"/>
                <a:ea typeface="+mn-ea"/>
                <a:cs typeface="+mn-cs"/>
              </a:rPr>
              <a:t>feature</a:t>
            </a:r>
            <a:r>
              <a:rPr lang="en-US" sz="1000" b="1" u="sng" kern="1200" dirty="0" smtClean="0">
                <a:solidFill>
                  <a:srgbClr val="000099"/>
                </a:solidFill>
                <a:effectLst/>
                <a:latin typeface="Arial" charset="0"/>
                <a:ea typeface="+mn-ea"/>
                <a:cs typeface="+mn-cs"/>
              </a:rPr>
              <a:t>.</a:t>
            </a:r>
            <a:r>
              <a:rPr lang="en-US" sz="1000" b="1" u="sng" kern="1200" dirty="0" smtClean="0">
                <a:solidFill>
                  <a:schemeClr val="tx1"/>
                </a:solidFill>
                <a:effectLst/>
                <a:latin typeface="Arial" charset="0"/>
                <a:ea typeface="+mn-ea"/>
                <a:cs typeface="+mn-cs"/>
              </a:rPr>
              <a:t> </a:t>
            </a:r>
            <a:endParaRPr lang="en-GB" sz="1000" b="1" u="sng" kern="1200" dirty="0" smtClean="0">
              <a:solidFill>
                <a:schemeClr val="tx1"/>
              </a:solidFill>
              <a:effectLst/>
              <a:latin typeface="Arial" charset="0"/>
              <a:ea typeface="+mn-ea"/>
              <a:cs typeface="+mn-cs"/>
            </a:endParaRPr>
          </a:p>
          <a:p>
            <a:pPr marL="228600" lvl="0" indent="-228600">
              <a:buFont typeface="+mj-lt"/>
              <a:buAutoNum type="arabicPeriod"/>
            </a:pPr>
            <a:r>
              <a:rPr lang="hr-HR" sz="1000" kern="1200" dirty="0" smtClean="0">
                <a:solidFill>
                  <a:schemeClr val="tx1"/>
                </a:solidFill>
                <a:effectLst/>
                <a:latin typeface="Arial" charset="0"/>
                <a:ea typeface="+mn-ea"/>
                <a:cs typeface="+mn-cs"/>
              </a:rPr>
              <a:t>On NYC-SVR1, click </a:t>
            </a:r>
            <a:r>
              <a:rPr lang="en-US" sz="1000" b="1" kern="1200" dirty="0" smtClean="0">
                <a:solidFill>
                  <a:schemeClr val="tx1"/>
                </a:solidFill>
                <a:effectLst/>
                <a:latin typeface="Arial" charset="0"/>
                <a:ea typeface="+mn-ea"/>
                <a:cs typeface="+mn-cs"/>
              </a:rPr>
              <a:t>Start</a:t>
            </a:r>
            <a:r>
              <a:rPr lang="hr-HR" sz="1000" kern="1200" dirty="0" smtClean="0">
                <a:solidFill>
                  <a:schemeClr val="tx1"/>
                </a:solidFill>
                <a:effectLst/>
                <a:latin typeface="Arial" charset="0"/>
                <a:ea typeface="+mn-ea"/>
                <a:cs typeface="+mn-cs"/>
              </a:rPr>
              <a:t>, point to </a:t>
            </a:r>
            <a:r>
              <a:rPr lang="en-US" sz="1000" b="1" kern="1200" dirty="0" smtClean="0">
                <a:solidFill>
                  <a:schemeClr val="tx1"/>
                </a:solidFill>
                <a:effectLst/>
                <a:latin typeface="Arial" charset="0"/>
                <a:ea typeface="+mn-ea"/>
                <a:cs typeface="+mn-cs"/>
              </a:rPr>
              <a:t>Administrative Tools</a:t>
            </a:r>
            <a:r>
              <a:rPr lang="hr-HR" sz="1000" kern="1200" dirty="0" smtClean="0">
                <a:solidFill>
                  <a:schemeClr val="tx1"/>
                </a:solidFill>
                <a:effectLst/>
                <a:latin typeface="Arial" charset="0"/>
                <a:ea typeface="+mn-ea"/>
                <a:cs typeface="+mn-cs"/>
              </a:rPr>
              <a:t>, and then click </a:t>
            </a:r>
            <a:r>
              <a:rPr lang="hr-HR" sz="1000" b="1" kern="1200" dirty="0" smtClean="0">
                <a:solidFill>
                  <a:schemeClr val="tx1"/>
                </a:solidFill>
                <a:effectLst/>
                <a:latin typeface="Arial" charset="0"/>
                <a:ea typeface="+mn-ea"/>
                <a:cs typeface="+mn-cs"/>
              </a:rPr>
              <a:t>Server</a:t>
            </a:r>
            <a:r>
              <a:rPr lang="hr-HR" sz="1000" kern="1200" dirty="0" smtClean="0">
                <a:solidFill>
                  <a:schemeClr val="tx1"/>
                </a:solidFill>
                <a:effectLst/>
                <a:latin typeface="Arial" charset="0"/>
                <a:ea typeface="+mn-ea"/>
                <a:cs typeface="+mn-cs"/>
              </a:rPr>
              <a:t> </a:t>
            </a:r>
            <a:r>
              <a:rPr lang="hr-HR" sz="1000" b="1" kern="1200" dirty="0" smtClean="0">
                <a:solidFill>
                  <a:schemeClr val="tx1"/>
                </a:solidFill>
                <a:effectLst/>
                <a:latin typeface="Arial" charset="0"/>
                <a:ea typeface="+mn-ea"/>
                <a:cs typeface="+mn-cs"/>
              </a:rPr>
              <a:t>Manager</a:t>
            </a:r>
            <a:r>
              <a:rPr lang="hr-HR"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hr-HR" sz="1000" kern="1200" dirty="0" smtClean="0">
                <a:solidFill>
                  <a:schemeClr val="tx1"/>
                </a:solidFill>
                <a:effectLst/>
                <a:latin typeface="Arial" charset="0"/>
                <a:ea typeface="+mn-ea"/>
                <a:cs typeface="+mn-cs"/>
              </a:rPr>
              <a:t>In the navigation pane, click </a:t>
            </a:r>
            <a:r>
              <a:rPr lang="en-US" sz="1000" b="1" kern="1200" dirty="0" smtClean="0">
                <a:solidFill>
                  <a:schemeClr val="tx1"/>
                </a:solidFill>
                <a:effectLst/>
                <a:latin typeface="Arial" charset="0"/>
                <a:ea typeface="+mn-ea"/>
                <a:cs typeface="+mn-cs"/>
              </a:rPr>
              <a:t>Features</a:t>
            </a:r>
            <a:r>
              <a:rPr lang="hr-HR" sz="1000" kern="1200" dirty="0" smtClean="0">
                <a:solidFill>
                  <a:schemeClr val="tx1"/>
                </a:solidFill>
                <a:effectLst/>
                <a:latin typeface="Arial" charset="0"/>
                <a:ea typeface="+mn-ea"/>
                <a:cs typeface="+mn-cs"/>
              </a:rPr>
              <a:t>. In the results pane, click </a:t>
            </a:r>
            <a:r>
              <a:rPr lang="en-US" sz="1000" b="1" kern="1200" dirty="0" smtClean="0">
                <a:solidFill>
                  <a:schemeClr val="tx1"/>
                </a:solidFill>
                <a:effectLst/>
                <a:latin typeface="Arial" charset="0"/>
                <a:ea typeface="+mn-ea"/>
                <a:cs typeface="+mn-cs"/>
              </a:rPr>
              <a:t>Add Features</a:t>
            </a:r>
            <a:r>
              <a:rPr lang="hr-HR" sz="1000" kern="1200" dirty="0" smtClean="0">
                <a:solidFill>
                  <a:schemeClr val="tx1"/>
                </a:solidFill>
                <a:effectLst/>
                <a:latin typeface="Arial" charset="0"/>
                <a:ea typeface="+mn-ea"/>
                <a:cs typeface="+mn-cs"/>
              </a:rPr>
              <a:t>, and in </a:t>
            </a:r>
            <a:r>
              <a:rPr lang="en-US" sz="1000" kern="1200" dirty="0" smtClean="0">
                <a:solidFill>
                  <a:schemeClr val="tx1"/>
                </a:solidFill>
                <a:effectLst/>
                <a:latin typeface="Arial" charset="0"/>
                <a:ea typeface="+mn-ea"/>
                <a:cs typeface="+mn-cs"/>
              </a:rPr>
              <a:t>the </a:t>
            </a:r>
            <a:r>
              <a:rPr lang="en-US" sz="1000" b="1" kern="1200" dirty="0" smtClean="0">
                <a:solidFill>
                  <a:schemeClr val="tx1"/>
                </a:solidFill>
                <a:effectLst/>
                <a:latin typeface="Arial" charset="0"/>
                <a:ea typeface="+mn-ea"/>
                <a:cs typeface="+mn-cs"/>
              </a:rPr>
              <a:t>Add Features Wizard</a:t>
            </a:r>
            <a:r>
              <a:rPr lang="hr-HR" sz="1000" kern="1200" dirty="0" smtClean="0">
                <a:solidFill>
                  <a:schemeClr val="tx1"/>
                </a:solidFill>
                <a:effectLst/>
                <a:latin typeface="Arial" charset="0"/>
                <a:ea typeface="+mn-ea"/>
                <a:cs typeface="+mn-cs"/>
              </a:rPr>
              <a:t>, select </a:t>
            </a:r>
            <a:r>
              <a:rPr lang="en-US" sz="1000" kern="1200" dirty="0" smtClean="0">
                <a:solidFill>
                  <a:schemeClr val="tx1"/>
                </a:solidFill>
                <a:effectLst/>
                <a:latin typeface="Arial" charset="0"/>
                <a:ea typeface="+mn-ea"/>
                <a:cs typeface="+mn-cs"/>
              </a:rPr>
              <a:t>the </a:t>
            </a:r>
            <a:r>
              <a:rPr lang="hr-HR" sz="1000" b="1" kern="1200" dirty="0" smtClean="0">
                <a:solidFill>
                  <a:schemeClr val="tx1"/>
                </a:solidFill>
                <a:effectLst/>
                <a:latin typeface="Arial" charset="0"/>
                <a:ea typeface="+mn-ea"/>
                <a:cs typeface="+mn-cs"/>
              </a:rPr>
              <a:t>Network Load Balancing</a:t>
            </a:r>
            <a:r>
              <a:rPr lang="hr-HR" sz="1000" kern="1200" dirty="0" smtClean="0">
                <a:solidFill>
                  <a:schemeClr val="tx1"/>
                </a:solidFill>
                <a:effectLst/>
                <a:latin typeface="Arial" charset="0"/>
                <a:ea typeface="+mn-ea"/>
                <a:cs typeface="+mn-cs"/>
              </a:rPr>
              <a:t> check box</a:t>
            </a:r>
            <a:r>
              <a:rPr lang="en-US" sz="1000" kern="1200" dirty="0" smtClean="0">
                <a:solidFill>
                  <a:schemeClr val="tx1"/>
                </a:solidFill>
                <a:effectLst/>
                <a:latin typeface="Arial" charset="0"/>
                <a:ea typeface="+mn-ea"/>
                <a:cs typeface="+mn-cs"/>
              </a:rPr>
              <a:t>.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 click </a:t>
            </a:r>
            <a:r>
              <a:rPr lang="en-US" sz="1000" b="1" kern="1200" dirty="0" smtClean="0">
                <a:solidFill>
                  <a:schemeClr val="tx1"/>
                </a:solidFill>
                <a:effectLst/>
                <a:latin typeface="Arial" charset="0"/>
                <a:ea typeface="+mn-ea"/>
                <a:cs typeface="+mn-cs"/>
              </a:rPr>
              <a:t>Install</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Close</a:t>
            </a:r>
            <a:r>
              <a:rPr lang="en-US" sz="1000" kern="120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hr-HR" sz="1000" kern="1200" dirty="0" smtClean="0">
                <a:solidFill>
                  <a:schemeClr val="tx1"/>
                </a:solidFill>
                <a:effectLst/>
                <a:latin typeface="Arial" charset="0"/>
                <a:ea typeface="+mn-ea"/>
                <a:cs typeface="+mn-cs"/>
              </a:rPr>
              <a:t>On NYC-SVR2, click </a:t>
            </a:r>
            <a:r>
              <a:rPr lang="en-US" sz="1000" b="1" kern="1200" dirty="0" smtClean="0">
                <a:solidFill>
                  <a:schemeClr val="tx1"/>
                </a:solidFill>
                <a:effectLst/>
                <a:latin typeface="Arial" charset="0"/>
                <a:ea typeface="+mn-ea"/>
                <a:cs typeface="+mn-cs"/>
              </a:rPr>
              <a:t>Start</a:t>
            </a:r>
            <a:r>
              <a:rPr lang="hr-HR" sz="1000" kern="1200" dirty="0" smtClean="0">
                <a:solidFill>
                  <a:schemeClr val="tx1"/>
                </a:solidFill>
                <a:effectLst/>
                <a:latin typeface="Arial" charset="0"/>
                <a:ea typeface="+mn-ea"/>
                <a:cs typeface="+mn-cs"/>
              </a:rPr>
              <a:t>, point to </a:t>
            </a:r>
            <a:r>
              <a:rPr lang="en-US" sz="1000" b="1" kern="1200" dirty="0" smtClean="0">
                <a:solidFill>
                  <a:schemeClr val="tx1"/>
                </a:solidFill>
                <a:effectLst/>
                <a:latin typeface="Arial" charset="0"/>
                <a:ea typeface="+mn-ea"/>
                <a:cs typeface="+mn-cs"/>
              </a:rPr>
              <a:t>Administrative Tools</a:t>
            </a:r>
            <a:r>
              <a:rPr lang="hr-HR" sz="1000" kern="1200" dirty="0" smtClean="0">
                <a:solidFill>
                  <a:schemeClr val="tx1"/>
                </a:solidFill>
                <a:effectLst/>
                <a:latin typeface="Arial" charset="0"/>
                <a:ea typeface="+mn-ea"/>
                <a:cs typeface="+mn-cs"/>
              </a:rPr>
              <a:t>, and then click </a:t>
            </a:r>
            <a:r>
              <a:rPr lang="hr-HR" sz="1000" b="1" kern="1200" dirty="0" smtClean="0">
                <a:solidFill>
                  <a:schemeClr val="tx1"/>
                </a:solidFill>
                <a:effectLst/>
                <a:latin typeface="Arial" charset="0"/>
                <a:ea typeface="+mn-ea"/>
                <a:cs typeface="+mn-cs"/>
              </a:rPr>
              <a:t>Server</a:t>
            </a:r>
            <a:r>
              <a:rPr lang="hr-HR" sz="1000" kern="1200" dirty="0" smtClean="0">
                <a:solidFill>
                  <a:schemeClr val="tx1"/>
                </a:solidFill>
                <a:effectLst/>
                <a:latin typeface="Arial" charset="0"/>
                <a:ea typeface="+mn-ea"/>
                <a:cs typeface="+mn-cs"/>
              </a:rPr>
              <a:t> </a:t>
            </a:r>
            <a:r>
              <a:rPr lang="hr-HR" sz="1000" b="1" kern="1200" dirty="0" smtClean="0">
                <a:solidFill>
                  <a:schemeClr val="tx1"/>
                </a:solidFill>
                <a:effectLst/>
                <a:latin typeface="Arial" charset="0"/>
                <a:ea typeface="+mn-ea"/>
                <a:cs typeface="+mn-cs"/>
              </a:rPr>
              <a:t>Manager</a:t>
            </a:r>
            <a:r>
              <a:rPr lang="hr-HR"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hr-HR" sz="1000" kern="1200" dirty="0" smtClean="0">
                <a:solidFill>
                  <a:schemeClr val="tx1"/>
                </a:solidFill>
                <a:effectLst/>
                <a:latin typeface="Arial" charset="0"/>
                <a:ea typeface="+mn-ea"/>
                <a:cs typeface="+mn-cs"/>
              </a:rPr>
              <a:t>In the navigation pane, click </a:t>
            </a:r>
            <a:r>
              <a:rPr lang="en-US" sz="1000" b="1" kern="1200" dirty="0" smtClean="0">
                <a:solidFill>
                  <a:schemeClr val="tx1"/>
                </a:solidFill>
                <a:effectLst/>
                <a:latin typeface="Arial" charset="0"/>
                <a:ea typeface="+mn-ea"/>
                <a:cs typeface="+mn-cs"/>
              </a:rPr>
              <a:t>Features</a:t>
            </a:r>
            <a:r>
              <a:rPr lang="hr-HR" sz="1000" kern="1200" dirty="0" smtClean="0">
                <a:solidFill>
                  <a:schemeClr val="tx1"/>
                </a:solidFill>
                <a:effectLst/>
                <a:latin typeface="Arial" charset="0"/>
                <a:ea typeface="+mn-ea"/>
                <a:cs typeface="+mn-cs"/>
              </a:rPr>
              <a:t>. In the results pane, click </a:t>
            </a:r>
            <a:r>
              <a:rPr lang="en-US" sz="1000" b="1" kern="1200" dirty="0" smtClean="0">
                <a:solidFill>
                  <a:schemeClr val="tx1"/>
                </a:solidFill>
                <a:effectLst/>
                <a:latin typeface="Arial" charset="0"/>
                <a:ea typeface="+mn-ea"/>
                <a:cs typeface="+mn-cs"/>
              </a:rPr>
              <a:t>Add Features</a:t>
            </a:r>
            <a:r>
              <a:rPr lang="hr-HR" sz="1000" kern="1200" dirty="0" smtClean="0">
                <a:solidFill>
                  <a:schemeClr val="tx1"/>
                </a:solidFill>
                <a:effectLst/>
                <a:latin typeface="Arial" charset="0"/>
                <a:ea typeface="+mn-ea"/>
                <a:cs typeface="+mn-cs"/>
              </a:rPr>
              <a:t>, and in </a:t>
            </a:r>
            <a:r>
              <a:rPr lang="en-US" sz="1000" kern="1200" dirty="0" smtClean="0">
                <a:solidFill>
                  <a:schemeClr val="tx1"/>
                </a:solidFill>
                <a:effectLst/>
                <a:latin typeface="Arial" charset="0"/>
                <a:ea typeface="+mn-ea"/>
                <a:cs typeface="+mn-cs"/>
              </a:rPr>
              <a:t>the </a:t>
            </a:r>
            <a:r>
              <a:rPr lang="en-US" sz="1000" b="1" kern="1200" dirty="0" smtClean="0">
                <a:solidFill>
                  <a:schemeClr val="tx1"/>
                </a:solidFill>
                <a:effectLst/>
                <a:latin typeface="Arial" charset="0"/>
                <a:ea typeface="+mn-ea"/>
                <a:cs typeface="+mn-cs"/>
              </a:rPr>
              <a:t>Add Features Wizard</a:t>
            </a:r>
            <a:r>
              <a:rPr lang="hr-HR" sz="1000" kern="1200" dirty="0" smtClean="0">
                <a:solidFill>
                  <a:schemeClr val="tx1"/>
                </a:solidFill>
                <a:effectLst/>
                <a:latin typeface="Arial" charset="0"/>
                <a:ea typeface="+mn-ea"/>
                <a:cs typeface="+mn-cs"/>
              </a:rPr>
              <a:t>, select </a:t>
            </a:r>
            <a:r>
              <a:rPr lang="en-US" sz="1000" kern="1200" dirty="0" smtClean="0">
                <a:solidFill>
                  <a:schemeClr val="tx1"/>
                </a:solidFill>
                <a:effectLst/>
                <a:latin typeface="Arial" charset="0"/>
                <a:ea typeface="+mn-ea"/>
                <a:cs typeface="+mn-cs"/>
              </a:rPr>
              <a:t>the </a:t>
            </a:r>
            <a:r>
              <a:rPr lang="hr-HR" sz="1000" b="1" kern="1200" dirty="0" smtClean="0">
                <a:solidFill>
                  <a:schemeClr val="tx1"/>
                </a:solidFill>
                <a:effectLst/>
                <a:latin typeface="Arial" charset="0"/>
                <a:ea typeface="+mn-ea"/>
                <a:cs typeface="+mn-cs"/>
              </a:rPr>
              <a:t>Network Load Balancing</a:t>
            </a:r>
            <a:r>
              <a:rPr lang="hr-HR" sz="1000" kern="1200" dirty="0" smtClean="0">
                <a:solidFill>
                  <a:schemeClr val="tx1"/>
                </a:solidFill>
                <a:effectLst/>
                <a:latin typeface="Arial" charset="0"/>
                <a:ea typeface="+mn-ea"/>
                <a:cs typeface="+mn-cs"/>
              </a:rPr>
              <a:t> check box</a:t>
            </a:r>
            <a:r>
              <a:rPr lang="en-US" sz="1000" kern="1200" dirty="0" smtClean="0">
                <a:solidFill>
                  <a:schemeClr val="tx1"/>
                </a:solidFill>
                <a:effectLst/>
                <a:latin typeface="Arial" charset="0"/>
                <a:ea typeface="+mn-ea"/>
                <a:cs typeface="+mn-cs"/>
              </a:rPr>
              <a:t>.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 click </a:t>
            </a:r>
            <a:r>
              <a:rPr lang="en-US" sz="1000" b="1" kern="1200" dirty="0" smtClean="0">
                <a:solidFill>
                  <a:schemeClr val="tx1"/>
                </a:solidFill>
                <a:effectLst/>
                <a:latin typeface="Arial" charset="0"/>
                <a:ea typeface="+mn-ea"/>
                <a:cs typeface="+mn-cs"/>
              </a:rPr>
              <a:t>Install</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Close</a:t>
            </a:r>
            <a:r>
              <a:rPr lang="en-US" sz="1000" kern="120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hr-HR" sz="1000" kern="1200" dirty="0" smtClean="0">
                <a:solidFill>
                  <a:schemeClr val="tx1"/>
                </a:solidFill>
                <a:effectLst/>
                <a:latin typeface="Arial" charset="0"/>
                <a:ea typeface="+mn-ea"/>
                <a:cs typeface="+mn-cs"/>
              </a:rPr>
              <a:t>Switch back to NYC-SVR1. </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Click </a:t>
            </a:r>
            <a:r>
              <a:rPr lang="en-US" sz="1000" b="1" kern="1200" dirty="0" smtClean="0">
                <a:solidFill>
                  <a:schemeClr val="tx1"/>
                </a:solidFill>
                <a:effectLst/>
                <a:latin typeface="Arial" charset="0"/>
                <a:ea typeface="+mn-ea"/>
                <a:cs typeface="+mn-cs"/>
              </a:rPr>
              <a:t>Start</a:t>
            </a:r>
            <a:r>
              <a:rPr lang="en-US" sz="1000" kern="1200" dirty="0" smtClean="0">
                <a:solidFill>
                  <a:schemeClr val="tx1"/>
                </a:solidFill>
                <a:effectLst/>
                <a:latin typeface="Arial" charset="0"/>
                <a:ea typeface="+mn-ea"/>
                <a:cs typeface="+mn-cs"/>
              </a:rPr>
              <a:t>, click </a:t>
            </a:r>
            <a:r>
              <a:rPr lang="en-US" sz="1000" b="1" kern="1200" dirty="0" smtClean="0">
                <a:solidFill>
                  <a:schemeClr val="tx1"/>
                </a:solidFill>
                <a:effectLst/>
                <a:latin typeface="Arial" charset="0"/>
                <a:ea typeface="+mn-ea"/>
                <a:cs typeface="+mn-cs"/>
              </a:rPr>
              <a:t>Administrative Tools</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Network Load Balancing Manager</a:t>
            </a:r>
            <a:r>
              <a:rPr lang="en-US" sz="1000" kern="1200" dirty="0" smtClean="0">
                <a:solidFill>
                  <a:schemeClr val="tx1"/>
                </a:solidFill>
                <a:effectLst/>
                <a:latin typeface="Arial" charset="0"/>
                <a:ea typeface="+mn-ea"/>
                <a:cs typeface="+mn-cs"/>
              </a:rPr>
              <a:t>. You can also open the Network Load Balancing Manager by typing </a:t>
            </a:r>
            <a:r>
              <a:rPr lang="en-US" sz="1000" b="1" kern="1200" dirty="0" err="1" smtClean="0">
                <a:solidFill>
                  <a:schemeClr val="tx1"/>
                </a:solidFill>
                <a:effectLst/>
                <a:latin typeface="Arial" charset="0"/>
                <a:ea typeface="+mn-ea"/>
                <a:cs typeface="+mn-cs"/>
              </a:rPr>
              <a:t>Nlbmgr</a:t>
            </a:r>
            <a:r>
              <a:rPr lang="en-US" sz="1000" kern="1200" dirty="0" smtClean="0">
                <a:solidFill>
                  <a:schemeClr val="tx1"/>
                </a:solidFill>
                <a:effectLst/>
                <a:latin typeface="Arial" charset="0"/>
                <a:ea typeface="+mn-ea"/>
                <a:cs typeface="+mn-cs"/>
              </a:rPr>
              <a:t> at a command prompt.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Right-click </a:t>
            </a:r>
            <a:r>
              <a:rPr lang="en-US" sz="1000" b="1" kern="1200" dirty="0" smtClean="0">
                <a:solidFill>
                  <a:schemeClr val="tx1"/>
                </a:solidFill>
                <a:effectLst/>
                <a:latin typeface="Arial" charset="0"/>
                <a:ea typeface="+mn-ea"/>
                <a:cs typeface="+mn-cs"/>
              </a:rPr>
              <a:t>Network Load Balancing Clusters</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New Cluster</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To connect to the host that is to be a part of the new cluster, in the </a:t>
            </a:r>
            <a:r>
              <a:rPr lang="en-US" sz="1000" b="1" kern="1200" dirty="0" smtClean="0">
                <a:solidFill>
                  <a:schemeClr val="tx1"/>
                </a:solidFill>
                <a:effectLst/>
                <a:latin typeface="Arial" charset="0"/>
                <a:ea typeface="+mn-ea"/>
                <a:cs typeface="+mn-cs"/>
              </a:rPr>
              <a:t>Host </a:t>
            </a:r>
            <a:r>
              <a:rPr lang="en-US" sz="1000" kern="1200" dirty="0" smtClean="0">
                <a:solidFill>
                  <a:schemeClr val="tx1"/>
                </a:solidFill>
                <a:effectLst/>
                <a:latin typeface="Arial" charset="0"/>
                <a:ea typeface="+mn-ea"/>
                <a:cs typeface="+mn-cs"/>
              </a:rPr>
              <a:t>text box, type the name of the host, </a:t>
            </a:r>
            <a:r>
              <a:rPr lang="en-US" sz="1000" b="1" kern="1200" dirty="0" smtClean="0">
                <a:solidFill>
                  <a:schemeClr val="tx1"/>
                </a:solidFill>
                <a:effectLst/>
                <a:latin typeface="Arial" charset="0"/>
                <a:ea typeface="+mn-ea"/>
                <a:cs typeface="+mn-cs"/>
              </a:rPr>
              <a:t>NYC-SVR1</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Connect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Select the interface that you want to use with the cluster, </a:t>
            </a:r>
            <a:r>
              <a:rPr lang="en-US" sz="1000" b="1" kern="1200" dirty="0" smtClean="0">
                <a:solidFill>
                  <a:schemeClr val="tx1"/>
                </a:solidFill>
                <a:effectLst/>
                <a:latin typeface="Arial" charset="0"/>
                <a:ea typeface="+mn-ea"/>
                <a:cs typeface="+mn-cs"/>
              </a:rPr>
              <a:t>Local Area Network 2</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 (The interface hosts the virtual IP address and receives the client traffic to load balance.)</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a:t>
            </a:r>
            <a:r>
              <a:rPr lang="en-US" sz="1000" b="1" kern="1200" dirty="0" smtClean="0">
                <a:solidFill>
                  <a:schemeClr val="tx1"/>
                </a:solidFill>
                <a:effectLst/>
                <a:latin typeface="Arial" charset="0"/>
                <a:ea typeface="+mn-ea"/>
                <a:cs typeface="+mn-cs"/>
              </a:rPr>
              <a:t>New Cluster :</a:t>
            </a:r>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Host Parameters</a:t>
            </a:r>
            <a:r>
              <a:rPr lang="en-US" sz="1000" kern="1200" dirty="0" smtClean="0">
                <a:solidFill>
                  <a:schemeClr val="tx1"/>
                </a:solidFill>
                <a:effectLst/>
                <a:latin typeface="Arial" charset="0"/>
                <a:ea typeface="+mn-ea"/>
                <a:cs typeface="+mn-cs"/>
              </a:rPr>
              <a:t>, select a value in </a:t>
            </a:r>
            <a:r>
              <a:rPr lang="en-US" sz="1000" b="1" kern="1200" dirty="0" smtClean="0">
                <a:solidFill>
                  <a:schemeClr val="tx1"/>
                </a:solidFill>
                <a:effectLst/>
                <a:latin typeface="Arial" charset="0"/>
                <a:ea typeface="+mn-ea"/>
                <a:cs typeface="+mn-cs"/>
              </a:rPr>
              <a:t>Priority (Unique host identifier)</a:t>
            </a:r>
            <a:r>
              <a:rPr lang="en-US" sz="1000" kern="1200" dirty="0" smtClean="0">
                <a:solidFill>
                  <a:schemeClr val="tx1"/>
                </a:solidFill>
                <a:effectLst/>
                <a:latin typeface="Arial" charset="0"/>
                <a:ea typeface="+mn-ea"/>
                <a:cs typeface="+mn-cs"/>
              </a:rPr>
              <a:t>. This parameter specifies a unique ID for each host. The host with the lowest numerical priority among the current members of the cluster handles all of the cluster's network traffic that is not covered by a port rule. Accept the default value of </a:t>
            </a:r>
            <a:r>
              <a:rPr lang="en-US" sz="1000" b="1" kern="1200" dirty="0" smtClean="0">
                <a:solidFill>
                  <a:schemeClr val="tx1"/>
                </a:solidFill>
                <a:effectLst/>
                <a:latin typeface="Arial" charset="0"/>
                <a:ea typeface="+mn-ea"/>
                <a:cs typeface="+mn-cs"/>
              </a:rPr>
              <a:t>1</a:t>
            </a:r>
            <a:r>
              <a:rPr lang="en-US" sz="1000" kern="120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 to continue.</a:t>
            </a:r>
            <a:endParaRPr lang="en-GB" sz="1000" kern="1200" dirty="0" smtClean="0">
              <a:solidFill>
                <a:schemeClr val="tx1"/>
              </a:solidFill>
              <a:effectLst/>
              <a:latin typeface="Arial"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7</a:t>
            </a:fld>
            <a:endParaRPr lang="en-US"/>
          </a:p>
        </p:txBody>
      </p:sp>
      <p:sp>
        <p:nvSpPr>
          <p:cNvPr id="5" name="Header Placeholder 4"/>
          <p:cNvSpPr>
            <a:spLocks noGrp="1"/>
          </p:cNvSpPr>
          <p:nvPr>
            <p:ph type="hdr" sz="quarter" idx="11"/>
          </p:nvPr>
        </p:nvSpPr>
        <p:spPr/>
        <p:txBody>
          <a:bodyPr/>
          <a:lstStyle/>
          <a:p>
            <a:r>
              <a:rPr lang="en-US" dirty="0" smtClean="0"/>
              <a:t>Module 12: Planning High Availability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7385715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208810"/>
            <a:ext cx="6286500" cy="6935190"/>
          </a:xfrm>
        </p:spPr>
        <p:txBody>
          <a:bodyPr/>
          <a:lstStyle/>
          <a:p>
            <a:pPr marL="228600" lvl="0" indent="-228600">
              <a:buFont typeface="+mj-lt"/>
              <a:buAutoNum type="arabicPeriod" startAt="12"/>
            </a:pPr>
            <a:r>
              <a:rPr lang="en-US" sz="1000" kern="1200" dirty="0" smtClean="0">
                <a:solidFill>
                  <a:schemeClr val="tx1"/>
                </a:solidFill>
                <a:effectLst/>
                <a:latin typeface="Arial" charset="0"/>
                <a:ea typeface="+mn-ea"/>
                <a:cs typeface="+mn-cs"/>
              </a:rPr>
              <a:t>In </a:t>
            </a:r>
            <a:r>
              <a:rPr lang="en-US" sz="1000" b="1" kern="1200" dirty="0" smtClean="0">
                <a:solidFill>
                  <a:schemeClr val="tx1"/>
                </a:solidFill>
                <a:effectLst/>
                <a:latin typeface="Arial" charset="0"/>
                <a:ea typeface="+mn-ea"/>
                <a:cs typeface="+mn-cs"/>
              </a:rPr>
              <a:t>New Cluster :</a:t>
            </a:r>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Cluster IP Addresses</a:t>
            </a:r>
            <a:r>
              <a:rPr lang="en-US" sz="1000" kern="1200" dirty="0" smtClean="0">
                <a:solidFill>
                  <a:schemeClr val="tx1"/>
                </a:solidFill>
                <a:effectLst/>
                <a:latin typeface="Arial" charset="0"/>
                <a:ea typeface="+mn-ea"/>
                <a:cs typeface="+mn-cs"/>
              </a:rPr>
              <a:t>, click </a:t>
            </a:r>
            <a:r>
              <a:rPr lang="en-US" sz="1000" b="1" kern="1200" dirty="0" smtClean="0">
                <a:solidFill>
                  <a:schemeClr val="tx1"/>
                </a:solidFill>
                <a:effectLst/>
                <a:latin typeface="Arial" charset="0"/>
                <a:ea typeface="+mn-ea"/>
                <a:cs typeface="+mn-cs"/>
              </a:rPr>
              <a:t>Add</a:t>
            </a:r>
            <a:r>
              <a:rPr lang="en-US" sz="1000" kern="1200" dirty="0" smtClean="0">
                <a:solidFill>
                  <a:schemeClr val="tx1"/>
                </a:solidFill>
                <a:effectLst/>
                <a:latin typeface="Arial" charset="0"/>
                <a:ea typeface="+mn-ea"/>
                <a:cs typeface="+mn-cs"/>
              </a:rPr>
              <a:t> and type the cluster IP address that is shared by every host in the cluster. NLB adds this IP address to the TCP/IP stack on the selected interface of all hosts that are chosen to be part of the cluster. </a:t>
            </a:r>
            <a:r>
              <a:rPr lang="hr-HR" sz="1000" kern="1200" dirty="0" smtClean="0">
                <a:solidFill>
                  <a:schemeClr val="tx1"/>
                </a:solidFill>
                <a:effectLst/>
                <a:latin typeface="Arial" charset="0"/>
                <a:ea typeface="+mn-ea"/>
                <a:cs typeface="+mn-cs"/>
              </a:rPr>
              <a:t>Note that </a:t>
            </a:r>
            <a:r>
              <a:rPr lang="en-US" sz="1000" kern="1200" dirty="0" smtClean="0">
                <a:solidFill>
                  <a:schemeClr val="tx1"/>
                </a:solidFill>
                <a:effectLst/>
                <a:latin typeface="Arial" charset="0"/>
                <a:ea typeface="+mn-ea"/>
                <a:cs typeface="+mn-cs"/>
              </a:rPr>
              <a:t>NLB does not support Dynamic Host Configuration Protocol (DHCP). NLB disables DHCP on each interface that it configures, so the IP addresses must be static. Enter </a:t>
            </a:r>
            <a:r>
              <a:rPr lang="en-US" sz="1000" b="1" kern="1200" dirty="0" smtClean="0">
                <a:solidFill>
                  <a:schemeClr val="tx1"/>
                </a:solidFill>
                <a:effectLst/>
                <a:latin typeface="Arial" charset="0"/>
                <a:ea typeface="+mn-ea"/>
                <a:cs typeface="+mn-cs"/>
              </a:rPr>
              <a:t>10.10.0.100</a:t>
            </a:r>
            <a:r>
              <a:rPr lang="en-US" sz="1000" kern="1200" dirty="0" smtClean="0">
                <a:solidFill>
                  <a:schemeClr val="tx1"/>
                </a:solidFill>
                <a:effectLst/>
                <a:latin typeface="Arial" charset="0"/>
                <a:ea typeface="+mn-ea"/>
                <a:cs typeface="+mn-cs"/>
              </a:rPr>
              <a:t>, with a subnet mask of </a:t>
            </a:r>
            <a:r>
              <a:rPr lang="en-US" sz="1000" b="1" kern="1200" dirty="0" smtClean="0">
                <a:solidFill>
                  <a:schemeClr val="tx1"/>
                </a:solidFill>
                <a:effectLst/>
                <a:latin typeface="Arial" charset="0"/>
                <a:ea typeface="+mn-ea"/>
                <a:cs typeface="+mn-cs"/>
              </a:rPr>
              <a:t>255.255.0.0</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OK</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startAt="12"/>
            </a:pPr>
            <a:r>
              <a:rPr lang="en-US" sz="1000" kern="1200" dirty="0" smtClean="0">
                <a:solidFill>
                  <a:schemeClr val="tx1"/>
                </a:solidFill>
                <a:effectLst/>
                <a:latin typeface="Arial" charset="0"/>
                <a:ea typeface="+mn-ea"/>
                <a:cs typeface="+mn-cs"/>
              </a:rPr>
              <a:t>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 to continue.</a:t>
            </a:r>
            <a:endParaRPr lang="en-GB" sz="1000" kern="1200" dirty="0" smtClean="0">
              <a:solidFill>
                <a:schemeClr val="tx1"/>
              </a:solidFill>
              <a:effectLst/>
              <a:latin typeface="Arial" charset="0"/>
              <a:ea typeface="+mn-ea"/>
              <a:cs typeface="+mn-cs"/>
            </a:endParaRPr>
          </a:p>
          <a:p>
            <a:pPr marL="228600" lvl="0" indent="-228600">
              <a:buFont typeface="+mj-lt"/>
              <a:buAutoNum type="arabicPeriod" startAt="12"/>
            </a:pPr>
            <a:r>
              <a:rPr lang="en-US" sz="1000" kern="1200" dirty="0" smtClean="0">
                <a:solidFill>
                  <a:schemeClr val="tx1"/>
                </a:solidFill>
                <a:effectLst/>
                <a:latin typeface="Arial" charset="0"/>
                <a:ea typeface="+mn-ea"/>
                <a:cs typeface="+mn-cs"/>
              </a:rPr>
              <a:t>In </a:t>
            </a:r>
            <a:r>
              <a:rPr lang="en-US" sz="1000" b="1" kern="1200" dirty="0" smtClean="0">
                <a:solidFill>
                  <a:schemeClr val="tx1"/>
                </a:solidFill>
                <a:effectLst/>
                <a:latin typeface="Arial" charset="0"/>
                <a:ea typeface="+mn-ea"/>
                <a:cs typeface="+mn-cs"/>
              </a:rPr>
              <a:t>New Cluster :</a:t>
            </a:r>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Cluster Parameters</a:t>
            </a:r>
            <a:r>
              <a:rPr lang="en-US" sz="1000" kern="1200" dirty="0" smtClean="0">
                <a:solidFill>
                  <a:schemeClr val="tx1"/>
                </a:solidFill>
                <a:effectLst/>
                <a:latin typeface="Arial" charset="0"/>
                <a:ea typeface="+mn-ea"/>
                <a:cs typeface="+mn-cs"/>
              </a:rPr>
              <a:t>, type the Full Internet name that users will use to access this NLB cluster. You can type </a:t>
            </a:r>
            <a:r>
              <a:rPr lang="en-US" sz="1000" b="1" kern="1200" dirty="0" smtClean="0">
                <a:solidFill>
                  <a:schemeClr val="tx1"/>
                </a:solidFill>
                <a:effectLst/>
                <a:latin typeface="Arial" charset="0"/>
                <a:ea typeface="+mn-ea"/>
                <a:cs typeface="+mn-cs"/>
              </a:rPr>
              <a:t>contoso-NLB.contoso.com</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startAt="12"/>
            </a:pPr>
            <a:r>
              <a:rPr lang="en-US" sz="1000" kern="1200" dirty="0" smtClean="0">
                <a:solidFill>
                  <a:schemeClr val="tx1"/>
                </a:solidFill>
                <a:effectLst/>
                <a:latin typeface="Arial" charset="0"/>
                <a:ea typeface="+mn-ea"/>
                <a:cs typeface="+mn-cs"/>
              </a:rPr>
              <a:t>Under </a:t>
            </a:r>
            <a:r>
              <a:rPr lang="en-US" sz="1000" b="1" kern="1200" dirty="0" smtClean="0">
                <a:solidFill>
                  <a:schemeClr val="tx1"/>
                </a:solidFill>
                <a:effectLst/>
                <a:latin typeface="Arial" charset="0"/>
                <a:ea typeface="+mn-ea"/>
                <a:cs typeface="+mn-cs"/>
              </a:rPr>
              <a:t>Cluster operation mode</a:t>
            </a:r>
            <a:r>
              <a:rPr lang="en-US" sz="1000" kern="1200" dirty="0" smtClean="0">
                <a:solidFill>
                  <a:schemeClr val="tx1"/>
                </a:solidFill>
                <a:effectLst/>
                <a:latin typeface="Arial" charset="0"/>
                <a:ea typeface="+mn-ea"/>
                <a:cs typeface="+mn-cs"/>
              </a:rPr>
              <a:t>, click </a:t>
            </a:r>
            <a:r>
              <a:rPr lang="en-US" sz="1000" b="1" kern="1200" dirty="0" smtClean="0">
                <a:solidFill>
                  <a:schemeClr val="tx1"/>
                </a:solidFill>
                <a:effectLst/>
                <a:latin typeface="Arial" charset="0"/>
                <a:ea typeface="+mn-ea"/>
                <a:cs typeface="+mn-cs"/>
              </a:rPr>
              <a:t>Unicast</a:t>
            </a:r>
            <a:r>
              <a:rPr lang="en-US" sz="1000" kern="1200" dirty="0" smtClean="0">
                <a:solidFill>
                  <a:schemeClr val="tx1"/>
                </a:solidFill>
                <a:effectLst/>
                <a:latin typeface="Arial" charset="0"/>
                <a:ea typeface="+mn-ea"/>
                <a:cs typeface="+mn-cs"/>
              </a:rPr>
              <a:t> to specify that a unicast Media Access Control (MAC) address should be used for cluster operations. In unicast mode, the MAC address of the cluster is assigned to the network adapter of the computer, and the built-in MAC address of the network adapter is not used. We recommend that you accept the unicast default settings. </a:t>
            </a:r>
            <a:endParaRPr lang="en-GB" sz="1000" kern="1200" dirty="0" smtClean="0">
              <a:solidFill>
                <a:schemeClr val="tx1"/>
              </a:solidFill>
              <a:effectLst/>
              <a:latin typeface="Arial" charset="0"/>
              <a:ea typeface="+mn-ea"/>
              <a:cs typeface="+mn-cs"/>
            </a:endParaRPr>
          </a:p>
          <a:p>
            <a:pPr marL="228600" lvl="0" indent="-228600">
              <a:buFont typeface="+mj-lt"/>
              <a:buAutoNum type="arabicPeriod" startAt="12"/>
            </a:pPr>
            <a:r>
              <a:rPr lang="en-US" sz="1000" kern="1200" dirty="0" smtClean="0">
                <a:solidFill>
                  <a:schemeClr val="tx1"/>
                </a:solidFill>
                <a:effectLst/>
                <a:latin typeface="Arial" charset="0"/>
                <a:ea typeface="+mn-ea"/>
                <a:cs typeface="+mn-cs"/>
              </a:rPr>
              <a:t>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 to continue.</a:t>
            </a:r>
            <a:endParaRPr lang="en-GB" sz="1000" kern="1200" dirty="0" smtClean="0">
              <a:solidFill>
                <a:schemeClr val="tx1"/>
              </a:solidFill>
              <a:effectLst/>
              <a:latin typeface="Arial" charset="0"/>
              <a:ea typeface="+mn-ea"/>
              <a:cs typeface="+mn-cs"/>
            </a:endParaRPr>
          </a:p>
          <a:p>
            <a:pPr marL="228600" lvl="0" indent="-228600">
              <a:buFont typeface="+mj-lt"/>
              <a:buAutoNum type="arabicPeriod" startAt="12"/>
            </a:pPr>
            <a:r>
              <a:rPr lang="en-US" sz="1000" kern="1200" dirty="0" smtClean="0">
                <a:solidFill>
                  <a:schemeClr val="tx1"/>
                </a:solidFill>
                <a:effectLst/>
                <a:latin typeface="Arial" charset="0"/>
                <a:ea typeface="+mn-ea"/>
                <a:cs typeface="+mn-cs"/>
              </a:rPr>
              <a:t>In </a:t>
            </a:r>
            <a:r>
              <a:rPr lang="en-US" sz="1000" b="1" kern="1200" dirty="0" smtClean="0">
                <a:solidFill>
                  <a:schemeClr val="tx1"/>
                </a:solidFill>
                <a:effectLst/>
                <a:latin typeface="Arial" charset="0"/>
                <a:ea typeface="+mn-ea"/>
                <a:cs typeface="+mn-cs"/>
              </a:rPr>
              <a:t>New Cluster :</a:t>
            </a:r>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Port Rules</a:t>
            </a:r>
            <a:r>
              <a:rPr lang="en-US" sz="1000" kern="1200" dirty="0" smtClean="0">
                <a:solidFill>
                  <a:schemeClr val="tx1"/>
                </a:solidFill>
                <a:effectLst/>
                <a:latin typeface="Arial" charset="0"/>
                <a:ea typeface="+mn-ea"/>
                <a:cs typeface="+mn-cs"/>
              </a:rPr>
              <a:t>, click </a:t>
            </a:r>
            <a:r>
              <a:rPr lang="en-US" sz="1000" b="1" kern="1200" dirty="0" smtClean="0">
                <a:solidFill>
                  <a:schemeClr val="tx1"/>
                </a:solidFill>
                <a:effectLst/>
                <a:latin typeface="Arial" charset="0"/>
                <a:ea typeface="+mn-ea"/>
                <a:cs typeface="+mn-cs"/>
              </a:rPr>
              <a:t>Finish</a:t>
            </a:r>
            <a:r>
              <a:rPr lang="en-US" sz="1000" kern="120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pPr lvl="0"/>
            <a:r>
              <a:rPr lang="en-US" sz="1000" b="1" u="sng" kern="1200" dirty="0" smtClean="0">
                <a:solidFill>
                  <a:schemeClr val="tx1"/>
                </a:solidFill>
                <a:effectLst/>
                <a:latin typeface="Arial" charset="0"/>
                <a:ea typeface="+mn-ea"/>
                <a:cs typeface="+mn-cs"/>
              </a:rPr>
              <a:t>Add a second host to the </a:t>
            </a:r>
            <a:r>
              <a:rPr lang="en-US" sz="1000" b="1" u="sng" kern="1200" dirty="0" smtClean="0">
                <a:effectLst/>
                <a:latin typeface="Arial" charset="0"/>
                <a:ea typeface="+mn-ea"/>
                <a:cs typeface="+mn-cs"/>
              </a:rPr>
              <a:t>cluster</a:t>
            </a:r>
            <a:r>
              <a:rPr lang="en-US" sz="1000" b="1" u="sng" kern="1200" dirty="0" smtClean="0">
                <a:solidFill>
                  <a:srgbClr val="000099"/>
                </a:solidFill>
                <a:effectLst/>
                <a:latin typeface="Arial" charset="0"/>
                <a:ea typeface="+mn-ea"/>
                <a:cs typeface="+mn-cs"/>
              </a:rPr>
              <a:t>.</a:t>
            </a:r>
            <a:endParaRPr lang="en-GB" sz="1000" b="1" u="sng" kern="1200" dirty="0" smtClean="0">
              <a:solidFill>
                <a:srgbClr val="000099"/>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Network Load Balancing Manager, expand </a:t>
            </a:r>
            <a:r>
              <a:rPr lang="en-US" sz="1000" b="1" kern="1200" dirty="0" smtClean="0">
                <a:solidFill>
                  <a:schemeClr val="tx1"/>
                </a:solidFill>
                <a:effectLst/>
                <a:latin typeface="Arial" charset="0"/>
                <a:ea typeface="+mn-ea"/>
                <a:cs typeface="+mn-cs"/>
              </a:rPr>
              <a:t>Network Load Balancing Clusters</a:t>
            </a:r>
            <a:r>
              <a:rPr lang="en-US" sz="1000" kern="1200" dirty="0" smtClean="0">
                <a:solidFill>
                  <a:schemeClr val="tx1"/>
                </a:solidFill>
                <a:effectLst/>
                <a:latin typeface="Arial" charset="0"/>
                <a:ea typeface="+mn-ea"/>
                <a:cs typeface="+mn-cs"/>
              </a:rPr>
              <a:t>, right-click </a:t>
            </a:r>
            <a:r>
              <a:rPr lang="en-US" sz="1000" b="1" kern="1200" dirty="0" smtClean="0">
                <a:solidFill>
                  <a:schemeClr val="tx1"/>
                </a:solidFill>
                <a:effectLst/>
                <a:latin typeface="Arial" charset="0"/>
                <a:ea typeface="+mn-ea"/>
                <a:cs typeface="+mn-cs"/>
              </a:rPr>
              <a:t>Contoso-NLB.contoso.com (10.10.0.30)</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Add Host to</a:t>
            </a:r>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Cluster</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a:t>
            </a:r>
            <a:r>
              <a:rPr lang="en-US" sz="1000" b="1" kern="1200" dirty="0" smtClean="0">
                <a:solidFill>
                  <a:schemeClr val="tx1"/>
                </a:solidFill>
                <a:effectLst/>
                <a:latin typeface="Arial" charset="0"/>
                <a:ea typeface="+mn-ea"/>
                <a:cs typeface="+mn-cs"/>
              </a:rPr>
              <a:t>Add Host to Cluster : Connect</a:t>
            </a:r>
            <a:r>
              <a:rPr lang="en-US" sz="1000" kern="1200" dirty="0" smtClean="0">
                <a:solidFill>
                  <a:schemeClr val="tx1"/>
                </a:solidFill>
                <a:effectLst/>
                <a:latin typeface="Arial" charset="0"/>
                <a:ea typeface="+mn-ea"/>
                <a:cs typeface="+mn-cs"/>
              </a:rPr>
              <a:t>, in the </a:t>
            </a:r>
            <a:r>
              <a:rPr lang="en-US" sz="1000" b="1" kern="1200" dirty="0" smtClean="0">
                <a:solidFill>
                  <a:schemeClr val="tx1"/>
                </a:solidFill>
                <a:effectLst/>
                <a:latin typeface="Arial" charset="0"/>
                <a:ea typeface="+mn-ea"/>
                <a:cs typeface="+mn-cs"/>
              </a:rPr>
              <a:t>Host</a:t>
            </a:r>
            <a:r>
              <a:rPr lang="en-US" sz="1000" kern="1200" dirty="0" smtClean="0">
                <a:solidFill>
                  <a:schemeClr val="tx1"/>
                </a:solidFill>
                <a:effectLst/>
                <a:latin typeface="Arial" charset="0"/>
                <a:ea typeface="+mn-ea"/>
                <a:cs typeface="+mn-cs"/>
              </a:rPr>
              <a:t> box, type </a:t>
            </a:r>
            <a:r>
              <a:rPr lang="en-US" sz="1000" b="1" kern="1200" dirty="0" smtClean="0">
                <a:solidFill>
                  <a:schemeClr val="tx1"/>
                </a:solidFill>
                <a:effectLst/>
                <a:latin typeface="Arial" charset="0"/>
                <a:ea typeface="+mn-ea"/>
                <a:cs typeface="+mn-cs"/>
              </a:rPr>
              <a:t>NYC-SVR2</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Connect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 to continue.</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a:t>
            </a:r>
            <a:r>
              <a:rPr lang="en-US" sz="1000" b="1" kern="1200" dirty="0" smtClean="0">
                <a:solidFill>
                  <a:schemeClr val="tx1"/>
                </a:solidFill>
                <a:effectLst/>
                <a:latin typeface="Arial" charset="0"/>
                <a:ea typeface="+mn-ea"/>
                <a:cs typeface="+mn-cs"/>
              </a:rPr>
              <a:t>Add Host to Cluster : Host Parameters</a:t>
            </a:r>
            <a:r>
              <a:rPr lang="en-US" sz="1000" kern="1200" dirty="0" smtClean="0">
                <a:solidFill>
                  <a:schemeClr val="tx1"/>
                </a:solidFill>
                <a:effectLst/>
                <a:latin typeface="Arial" charset="0"/>
                <a:ea typeface="+mn-ea"/>
                <a:cs typeface="+mn-cs"/>
              </a:rPr>
              <a:t>,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GB"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Add Host to Cluster : Port Rules</a:t>
            </a:r>
            <a:r>
              <a:rPr lang="en-GB" sz="1000" kern="1200" dirty="0" smtClean="0">
                <a:solidFill>
                  <a:schemeClr val="tx1"/>
                </a:solidFill>
                <a:effectLst/>
                <a:latin typeface="Arial" charset="0"/>
                <a:ea typeface="+mn-ea"/>
                <a:cs typeface="+mn-cs"/>
              </a:rPr>
              <a:t>, click </a:t>
            </a:r>
            <a:r>
              <a:rPr lang="en-US" sz="1000" b="1" kern="1200" dirty="0" smtClean="0">
                <a:solidFill>
                  <a:schemeClr val="tx1"/>
                </a:solidFill>
                <a:effectLst/>
                <a:latin typeface="Arial" charset="0"/>
                <a:ea typeface="+mn-ea"/>
                <a:cs typeface="+mn-cs"/>
              </a:rPr>
              <a:t>Finish</a:t>
            </a:r>
            <a:r>
              <a:rPr lang="en-GB" sz="1000" kern="1200" dirty="0" smtClean="0">
                <a:solidFill>
                  <a:schemeClr val="tx1"/>
                </a:solidFill>
                <a:effectLst/>
                <a:latin typeface="Arial" charset="0"/>
                <a:ea typeface="+mn-ea"/>
                <a:cs typeface="+mn-cs"/>
              </a:rPr>
              <a:t>.</a:t>
            </a:r>
          </a:p>
          <a:p>
            <a:r>
              <a:rPr lang="en-US" sz="1000" kern="120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Important:</a:t>
            </a:r>
            <a:r>
              <a:rPr lang="en-US" sz="1000" kern="1200" dirty="0" smtClean="0">
                <a:solidFill>
                  <a:schemeClr val="tx1"/>
                </a:solidFill>
                <a:effectLst/>
                <a:latin typeface="Arial" charset="0"/>
                <a:ea typeface="+mn-ea"/>
                <a:cs typeface="+mn-cs"/>
              </a:rPr>
              <a:t> Leave</a:t>
            </a:r>
            <a:r>
              <a:rPr lang="en-US" sz="1000" kern="1200" baseline="0" dirty="0" smtClean="0">
                <a:solidFill>
                  <a:schemeClr val="tx1"/>
                </a:solidFill>
                <a:effectLst/>
                <a:latin typeface="Arial" charset="0"/>
                <a:ea typeface="+mn-ea"/>
                <a:cs typeface="+mn-cs"/>
              </a:rPr>
              <a:t> the virtual machines running</a:t>
            </a:r>
            <a:r>
              <a:rPr lang="en-US" sz="1000" kern="1200" dirty="0" smtClean="0">
                <a:solidFill>
                  <a:schemeClr val="tx1"/>
                </a:solidFill>
                <a:effectLst/>
                <a:latin typeface="Arial" charset="0"/>
                <a:ea typeface="+mn-ea"/>
                <a:cs typeface="+mn-cs"/>
              </a:rPr>
              <a:t>. </a:t>
            </a:r>
            <a:r>
              <a:rPr lang="en-US" sz="1000" kern="1200" dirty="0" smtClean="0">
                <a:effectLst/>
                <a:latin typeface="Arial" charset="0"/>
                <a:ea typeface="+mn-ea"/>
                <a:cs typeface="+mn-cs"/>
              </a:rPr>
              <a:t>After </a:t>
            </a:r>
            <a:r>
              <a:rPr lang="en-US" sz="1000" kern="1200" dirty="0" smtClean="0">
                <a:solidFill>
                  <a:schemeClr val="tx1"/>
                </a:solidFill>
                <a:effectLst/>
                <a:latin typeface="Arial" charset="0"/>
                <a:ea typeface="+mn-ea"/>
                <a:cs typeface="+mn-cs"/>
              </a:rPr>
              <a:t>you have completed</a:t>
            </a:r>
            <a:r>
              <a:rPr lang="en-US" sz="1000" kern="1200" baseline="0" dirty="0" smtClean="0">
                <a:solidFill>
                  <a:schemeClr val="tx1"/>
                </a:solidFill>
                <a:effectLst/>
                <a:latin typeface="Arial" charset="0"/>
                <a:ea typeface="+mn-ea"/>
                <a:cs typeface="+mn-cs"/>
              </a:rPr>
              <a:t> the demonstration, remove</a:t>
            </a:r>
            <a:r>
              <a:rPr lang="en-US" sz="1000" kern="1200" dirty="0" smtClean="0">
                <a:solidFill>
                  <a:schemeClr val="tx1"/>
                </a:solidFill>
                <a:effectLst/>
                <a:latin typeface="Arial" charset="0"/>
                <a:ea typeface="+mn-ea"/>
                <a:cs typeface="+mn-cs"/>
              </a:rPr>
              <a:t> the two nodes from the cluster:</a:t>
            </a:r>
          </a:p>
          <a:p>
            <a:pPr marL="228600" lvl="0" indent="-228600">
              <a:buFont typeface="+mj-lt"/>
              <a:buAutoNum type="arabicPeriod"/>
            </a:pPr>
            <a:r>
              <a:rPr lang="en-US" dirty="0"/>
              <a:t>In Network Load Balancing Manager, right-click </a:t>
            </a:r>
            <a:r>
              <a:rPr lang="en-US" b="1" dirty="0"/>
              <a:t>NYC-SVR1 (Local Area Connection 2)</a:t>
            </a:r>
            <a:r>
              <a:rPr lang="en-US" dirty="0"/>
              <a:t>,</a:t>
            </a:r>
            <a:r>
              <a:rPr lang="en-US" b="1" dirty="0"/>
              <a:t> </a:t>
            </a:r>
            <a:r>
              <a:rPr lang="en-US" dirty="0"/>
              <a:t>and then click </a:t>
            </a:r>
            <a:r>
              <a:rPr lang="en-US" b="1" dirty="0"/>
              <a:t>Delete Host</a:t>
            </a:r>
            <a:r>
              <a:rPr lang="en-US" dirty="0"/>
              <a:t>. </a:t>
            </a:r>
            <a:endParaRPr lang="en-GB" dirty="0"/>
          </a:p>
          <a:p>
            <a:pPr marL="228600" lvl="0" indent="-228600">
              <a:buFont typeface="+mj-lt"/>
              <a:buAutoNum type="arabicPeriod"/>
            </a:pPr>
            <a:r>
              <a:rPr lang="en-US" dirty="0"/>
              <a:t>In the </a:t>
            </a:r>
            <a:r>
              <a:rPr lang="en-US" b="1" dirty="0"/>
              <a:t>Network Load Balancing Manager</a:t>
            </a:r>
            <a:r>
              <a:rPr lang="en-US" dirty="0"/>
              <a:t> dialog box, click </a:t>
            </a:r>
            <a:r>
              <a:rPr lang="en-US" b="1" dirty="0"/>
              <a:t>Yes</a:t>
            </a:r>
            <a:r>
              <a:rPr lang="en-US" dirty="0"/>
              <a:t>.</a:t>
            </a:r>
            <a:endParaRPr lang="en-GB" dirty="0"/>
          </a:p>
          <a:p>
            <a:pPr marL="228600" lvl="0" indent="-228600">
              <a:buFont typeface="+mj-lt"/>
              <a:buAutoNum type="arabicPeriod"/>
            </a:pPr>
            <a:r>
              <a:rPr lang="en-US" dirty="0"/>
              <a:t>Repeat for </a:t>
            </a:r>
            <a:r>
              <a:rPr lang="en-US" b="1" dirty="0"/>
              <a:t>NYC-SVR2 (Local Area Connection 2)</a:t>
            </a:r>
            <a:r>
              <a:rPr lang="en-US" dirty="0"/>
              <a:t>.</a:t>
            </a:r>
            <a:endParaRPr lang="en-GB" dirty="0"/>
          </a:p>
          <a:p>
            <a:pPr marL="228600" lvl="0" indent="-228600">
              <a:buFont typeface="+mj-lt"/>
              <a:buAutoNum type="arabicPeriod"/>
            </a:pPr>
            <a:r>
              <a:rPr lang="en-US" dirty="0"/>
              <a:t>Right-click </a:t>
            </a:r>
            <a:r>
              <a:rPr lang="en-US" b="1" dirty="0"/>
              <a:t>Contoso-NLB.contoso.com (</a:t>
            </a:r>
            <a:r>
              <a:rPr lang="en-US" b="1" dirty="0" smtClean="0"/>
              <a:t>10.10.0.100) </a:t>
            </a:r>
            <a:r>
              <a:rPr lang="en-US" dirty="0"/>
              <a:t>and then click </a:t>
            </a:r>
            <a:r>
              <a:rPr lang="en-US" b="1" dirty="0"/>
              <a:t>Delete Cluster</a:t>
            </a:r>
            <a:r>
              <a:rPr lang="en-US" dirty="0"/>
              <a:t>. </a:t>
            </a:r>
            <a:endParaRPr lang="en-GB" dirty="0"/>
          </a:p>
          <a:p>
            <a:pPr marL="228600" lvl="0" indent="-228600">
              <a:buFont typeface="+mj-lt"/>
              <a:buAutoNum type="arabicPeriod"/>
            </a:pPr>
            <a:r>
              <a:rPr lang="en-US" dirty="0"/>
              <a:t>In the </a:t>
            </a:r>
            <a:r>
              <a:rPr lang="en-US" b="1" dirty="0"/>
              <a:t>Network Load Balancing Manager</a:t>
            </a:r>
            <a:r>
              <a:rPr lang="en-US" dirty="0"/>
              <a:t> dialog box, click </a:t>
            </a:r>
            <a:r>
              <a:rPr lang="en-US" b="1" dirty="0"/>
              <a:t>Yes</a:t>
            </a:r>
            <a:r>
              <a:rPr lang="en-US" dirty="0" smtClean="0"/>
              <a:t>.</a:t>
            </a:r>
          </a:p>
          <a:p>
            <a:pPr marL="228600" lvl="0" indent="-228600">
              <a:buFont typeface="+mj-lt"/>
              <a:buAutoNum type="arabicPeriod"/>
            </a:pPr>
            <a:r>
              <a:rPr lang="en-US" dirty="0" smtClean="0"/>
              <a:t>Close all open windows.</a:t>
            </a:r>
            <a:endParaRPr lang="en-GB" dirty="0"/>
          </a:p>
          <a:p>
            <a:endParaRPr lang="en-GB" sz="1000" kern="1200" dirty="0" smtClean="0">
              <a:solidFill>
                <a:schemeClr val="tx1"/>
              </a:solidFill>
              <a:effectLst/>
              <a:latin typeface="Arial"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8</a:t>
            </a:fld>
            <a:endParaRPr lang="en-US" dirty="0"/>
          </a:p>
        </p:txBody>
      </p:sp>
      <p:sp>
        <p:nvSpPr>
          <p:cNvPr id="5" name="Header Placeholder 4"/>
          <p:cNvSpPr>
            <a:spLocks noGrp="1"/>
          </p:cNvSpPr>
          <p:nvPr>
            <p:ph type="hdr" sz="quarter" idx="11"/>
          </p:nvPr>
        </p:nvSpPr>
        <p:spPr/>
        <p:txBody>
          <a:bodyPr/>
          <a:lstStyle/>
          <a:p>
            <a:r>
              <a:rPr lang="en-US" dirty="0" smtClean="0"/>
              <a:t>Module 12: Planning High Availability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3535694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kern="1200" dirty="0" smtClean="0">
                <a:solidFill>
                  <a:schemeClr val="tx1"/>
                </a:solidFill>
                <a:effectLst/>
                <a:latin typeface="Arial" charset="0"/>
                <a:ea typeface="+mn-ea"/>
                <a:cs typeface="+mn-cs"/>
              </a:rPr>
              <a:t>Suggest uses for NLB. Involve the students</a:t>
            </a:r>
            <a:r>
              <a:rPr lang="en-US" sz="1000" b="0" kern="1200" baseline="0" dirty="0" smtClean="0">
                <a:solidFill>
                  <a:schemeClr val="tx1"/>
                </a:solidFill>
                <a:effectLst/>
                <a:latin typeface="Arial" charset="0"/>
                <a:ea typeface="+mn-ea"/>
                <a:cs typeface="+mn-cs"/>
              </a:rPr>
              <a:t> in this discussion. Possible examples for discussion include:</a:t>
            </a:r>
          </a:p>
          <a:p>
            <a:endParaRPr lang="en-US" sz="1000" b="0" kern="1200" baseline="0" dirty="0" smtClean="0">
              <a:solidFill>
                <a:schemeClr val="tx1"/>
              </a:solidFill>
              <a:effectLst/>
              <a:latin typeface="Arial" charset="0"/>
              <a:ea typeface="+mn-ea"/>
              <a:cs typeface="+mn-cs"/>
            </a:endParaRPr>
          </a:p>
          <a:p>
            <a:pPr marL="171450" indent="-171450">
              <a:buFont typeface="Arial" pitchFamily="34" charset="0"/>
              <a:buChar char="•"/>
            </a:pPr>
            <a:r>
              <a:rPr lang="en-US" sz="1000" b="0" kern="1200" baseline="0" dirty="0" smtClean="0">
                <a:solidFill>
                  <a:schemeClr val="tx1"/>
                </a:solidFill>
                <a:effectLst/>
                <a:latin typeface="Arial" charset="0"/>
                <a:ea typeface="+mn-ea"/>
                <a:cs typeface="+mn-cs"/>
              </a:rPr>
              <a:t>Web servers</a:t>
            </a:r>
          </a:p>
          <a:p>
            <a:pPr marL="171450" indent="-171450">
              <a:buFont typeface="Arial" pitchFamily="34" charset="0"/>
              <a:buChar char="•"/>
            </a:pPr>
            <a:r>
              <a:rPr lang="en-US" sz="1000" b="0" kern="1200" baseline="0" dirty="0" smtClean="0">
                <a:solidFill>
                  <a:schemeClr val="tx1"/>
                </a:solidFill>
                <a:effectLst/>
                <a:latin typeface="Arial" charset="0"/>
                <a:ea typeface="+mn-ea"/>
                <a:cs typeface="+mn-cs"/>
              </a:rPr>
              <a:t>Client Access Server role for Microsoft Exchange Server 2007</a:t>
            </a:r>
          </a:p>
          <a:p>
            <a:pPr marL="0" indent="0">
              <a:buFont typeface="Arial" pitchFamily="34" charset="0"/>
              <a:buNone/>
            </a:pPr>
            <a:endParaRPr lang="en-US" sz="1000" b="0" kern="1200" baseline="0" dirty="0" smtClean="0">
              <a:solidFill>
                <a:schemeClr val="tx1"/>
              </a:solidFill>
              <a:effectLst/>
              <a:latin typeface="Arial" charset="0"/>
              <a:ea typeface="+mn-ea"/>
              <a:cs typeface="+mn-cs"/>
            </a:endParaRPr>
          </a:p>
          <a:p>
            <a:endParaRPr lang="en-US" sz="1000" b="0" kern="1200" dirty="0" smtClean="0">
              <a:solidFill>
                <a:schemeClr val="tx1"/>
              </a:solidFill>
              <a:effectLst/>
              <a:latin typeface="Arial" charset="0"/>
              <a:ea typeface="+mn-ea"/>
              <a:cs typeface="+mn-cs"/>
            </a:endParaRPr>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Question</a:t>
            </a:r>
            <a:r>
              <a:rPr lang="en-US" sz="1000" kern="1200" dirty="0" smtClean="0">
                <a:solidFill>
                  <a:schemeClr val="tx1"/>
                </a:solidFill>
                <a:effectLst/>
                <a:latin typeface="Arial" charset="0"/>
                <a:ea typeface="+mn-ea"/>
                <a:cs typeface="+mn-cs"/>
              </a:rPr>
              <a:t>: In your network, what services might benefit from NLB?</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Answer: Answers will vary,</a:t>
            </a:r>
            <a:r>
              <a:rPr lang="en-US" sz="1000" kern="1200" baseline="0" dirty="0" smtClean="0">
                <a:solidFill>
                  <a:schemeClr val="tx1"/>
                </a:solidFill>
                <a:effectLst/>
                <a:latin typeface="Arial" charset="0"/>
                <a:ea typeface="+mn-ea"/>
                <a:cs typeface="+mn-cs"/>
              </a:rPr>
              <a:t> but may include Exchange Server Client Access Server</a:t>
            </a:r>
            <a:r>
              <a:rPr lang="en-US" sz="1000" kern="1200" baseline="0" dirty="0" smtClean="0">
                <a:solidFill>
                  <a:srgbClr val="FF0000"/>
                </a:solidFill>
                <a:effectLst/>
                <a:latin typeface="Arial" charset="0"/>
                <a:ea typeface="+mn-ea"/>
                <a:cs typeface="+mn-cs"/>
              </a:rPr>
              <a:t> </a:t>
            </a:r>
            <a:r>
              <a:rPr lang="en-US" sz="1000" kern="1200" baseline="0" dirty="0" smtClean="0">
                <a:effectLst/>
                <a:latin typeface="Arial" charset="0"/>
                <a:ea typeface="+mn-ea"/>
                <a:cs typeface="+mn-cs"/>
              </a:rPr>
              <a:t>role and </a:t>
            </a:r>
            <a:r>
              <a:rPr lang="en-US" sz="1000" kern="1200" baseline="0" dirty="0" smtClean="0">
                <a:solidFill>
                  <a:schemeClr val="tx1"/>
                </a:solidFill>
                <a:effectLst/>
                <a:latin typeface="Arial" charset="0"/>
                <a:ea typeface="+mn-ea"/>
                <a:cs typeface="+mn-cs"/>
              </a:rPr>
              <a:t>front-end web servers. </a:t>
            </a:r>
            <a:endParaRPr lang="en-US" sz="1000" kern="1200" dirty="0" smtClean="0">
              <a:solidFill>
                <a:schemeClr val="tx1"/>
              </a:solidFill>
              <a:effectLst/>
              <a:latin typeface="Arial" charset="0"/>
              <a:ea typeface="+mn-ea"/>
              <a:cs typeface="+mn-cs"/>
            </a:endParaRPr>
          </a:p>
          <a:p>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Question</a:t>
            </a:r>
            <a:r>
              <a:rPr lang="en-US" sz="1000" kern="1200" dirty="0" smtClean="0">
                <a:solidFill>
                  <a:schemeClr val="tx1"/>
                </a:solidFill>
                <a:effectLst/>
                <a:latin typeface="Arial" charset="0"/>
                <a:ea typeface="+mn-ea"/>
                <a:cs typeface="+mn-cs"/>
              </a:rPr>
              <a:t>: Do you have any servers hosting stateless information that would benefit from NLB in your environment?</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Answer: Answers will vary.</a:t>
            </a:r>
            <a:r>
              <a:rPr lang="en-US" sz="1000" kern="1200" baseline="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9</a:t>
            </a:fld>
            <a:endParaRPr lang="en-US"/>
          </a:p>
        </p:txBody>
      </p:sp>
      <p:sp>
        <p:nvSpPr>
          <p:cNvPr id="5" name="Header Placeholder 4"/>
          <p:cNvSpPr>
            <a:spLocks noGrp="1"/>
          </p:cNvSpPr>
          <p:nvPr>
            <p:ph type="hdr" sz="quarter" idx="11"/>
          </p:nvPr>
        </p:nvSpPr>
        <p:spPr/>
        <p:txBody>
          <a:bodyPr/>
          <a:lstStyle/>
          <a:p>
            <a:r>
              <a:rPr lang="en-US" dirty="0" smtClean="0"/>
              <a:t>Module 12: Planning High Availability</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5930050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bckgrd_3.jpg"/>
          <p:cNvPicPr>
            <a:picLocks noChangeAspect="1"/>
          </p:cNvPicPr>
          <p:nvPr/>
        </p:nvPicPr>
        <p:blipFill>
          <a:blip r:embed="rId2" cstate="print"/>
          <a:srcRect/>
          <a:stretch>
            <a:fillRect/>
          </a:stretch>
        </p:blipFill>
        <p:spPr bwMode="auto">
          <a:xfrm>
            <a:off x="-182563" y="0"/>
            <a:ext cx="9326563" cy="6858000"/>
          </a:xfrm>
          <a:prstGeom prst="rect">
            <a:avLst/>
          </a:prstGeom>
          <a:noFill/>
          <a:ln w="9525">
            <a:noFill/>
            <a:miter lim="800000"/>
            <a:headEnd/>
            <a:tailEnd/>
          </a:ln>
        </p:spPr>
      </p:pic>
      <p:sp>
        <p:nvSpPr>
          <p:cNvPr id="726019" name="Rectangle 3"/>
          <p:cNvSpPr>
            <a:spLocks noGrp="1" noChangeArrowheads="1"/>
          </p:cNvSpPr>
          <p:nvPr>
            <p:ph type="ctrTitle" sz="quarter"/>
          </p:nvPr>
        </p:nvSpPr>
        <p:spPr>
          <a:xfrm>
            <a:off x="0" y="804863"/>
            <a:ext cx="7527925" cy="2073275"/>
          </a:xfrm>
          <a:ln algn="ctr"/>
        </p:spPr>
        <p:txBody>
          <a:bodyPr tIns="0" rIns="0" bIns="0">
            <a:spAutoFit/>
          </a:bodyPr>
          <a:lstStyle>
            <a:lvl1pPr algn="r">
              <a:spcBef>
                <a:spcPct val="60000"/>
              </a:spcBef>
              <a:buClr>
                <a:schemeClr val="hlink"/>
              </a:buClr>
              <a:buSzPct val="90000"/>
              <a:buFontTx/>
              <a:buNone/>
              <a:defRPr sz="8000">
                <a:latin typeface="Segoe Light" pitchFamily="34" charset="0"/>
              </a:defRPr>
            </a:lvl1pPr>
          </a:lstStyle>
          <a:p>
            <a:r>
              <a:rPr lang="en-US" smtClean="0"/>
              <a:t>Click to edit Master title style</a:t>
            </a:r>
            <a:endParaRPr lang="en-US"/>
          </a:p>
        </p:txBody>
      </p:sp>
      <p:sp>
        <p:nvSpPr>
          <p:cNvPr id="726020" name="Rectangle 4"/>
          <p:cNvSpPr>
            <a:spLocks noGrp="1" noChangeArrowheads="1"/>
          </p:cNvSpPr>
          <p:nvPr>
            <p:ph type="subTitle" sz="quarter" idx="1"/>
          </p:nvPr>
        </p:nvSpPr>
        <p:spPr>
          <a:xfrm>
            <a:off x="3448050" y="2720975"/>
            <a:ext cx="4152900" cy="1030288"/>
          </a:xfrm>
        </p:spPr>
        <p:txBody>
          <a:bodyPr lIns="91440" tIns="45720" rIns="91440" bIns="45720"/>
          <a:lstStyle>
            <a:lvl1pPr marL="0" indent="0" algn="r">
              <a:lnSpc>
                <a:spcPct val="95000"/>
              </a:lnSpc>
              <a:spcBef>
                <a:spcPct val="60000"/>
              </a:spcBef>
              <a:buFontTx/>
              <a:buNone/>
              <a:defRPr sz="2600">
                <a:latin typeface="Segoe Semibold" pitchFamily="34" charset="0"/>
              </a:defRPr>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bckgrd_2.jpg"/>
          <p:cNvPicPr>
            <a:picLocks noChangeAspect="1"/>
          </p:cNvPicPr>
          <p:nvPr/>
        </p:nvPicPr>
        <p:blipFill>
          <a:blip r:embed="rId13" cstate="print"/>
          <a:srcRect/>
          <a:stretch>
            <a:fillRect/>
          </a:stretch>
        </p:blipFill>
        <p:spPr bwMode="auto">
          <a:xfrm>
            <a:off x="0" y="6529388"/>
            <a:ext cx="9144000" cy="328612"/>
          </a:xfrm>
          <a:prstGeom prst="rect">
            <a:avLst/>
          </a:prstGeom>
          <a:noFill/>
          <a:ln w="9525">
            <a:noFill/>
            <a:miter lim="800000"/>
            <a:headEnd/>
            <a:tailEnd/>
          </a:ln>
        </p:spPr>
      </p:pic>
      <p:pic>
        <p:nvPicPr>
          <p:cNvPr id="1027" name="Picture 6" descr="bckgrd_1.jpg"/>
          <p:cNvPicPr>
            <a:picLocks noChangeAspect="1"/>
          </p:cNvPicPr>
          <p:nvPr/>
        </p:nvPicPr>
        <p:blipFill>
          <a:blip r:embed="rId14" cstate="print"/>
          <a:srcRect/>
          <a:stretch>
            <a:fillRect/>
          </a:stretch>
        </p:blipFill>
        <p:spPr bwMode="auto">
          <a:xfrm>
            <a:off x="0" y="0"/>
            <a:ext cx="9144000" cy="701675"/>
          </a:xfrm>
          <a:prstGeom prst="rect">
            <a:avLst/>
          </a:prstGeom>
          <a:noFill/>
          <a:ln w="9525">
            <a:noFill/>
            <a:miter lim="800000"/>
            <a:headEnd/>
            <a:tailEnd/>
          </a:ln>
        </p:spPr>
      </p:pic>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p>
            <a:pPr lvl="0"/>
            <a:r>
              <a:rPr lang="en-US" smtClean="0"/>
              <a:t>Slide Title</a:t>
            </a:r>
          </a:p>
        </p:txBody>
      </p:sp>
      <p:sp>
        <p:nvSpPr>
          <p:cNvPr id="1030" name="Rectangle 5"/>
          <p:cNvSpPr>
            <a:spLocks noGrp="1" noChangeArrowheads="1"/>
          </p:cNvSpPr>
          <p:nvPr>
            <p:ph type="body" idx="1"/>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Body Text</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79"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iming>
    <p:tnLst>
      <p:par>
        <p:cTn id="1" dur="indefinite" restart="never" nodeType="tmRoot"/>
      </p:par>
    </p:tnLst>
  </p:timing>
  <p:txStyles>
    <p:title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ubtitle 2"/>
          <p:cNvSpPr>
            <a:spLocks noGrp="1"/>
          </p:cNvSpPr>
          <p:nvPr>
            <p:ph type="subTitle" sz="quarter" idx="1"/>
          </p:nvPr>
        </p:nvSpPr>
        <p:spPr/>
        <p:txBody>
          <a:bodyPr/>
          <a:lstStyle/>
          <a:p>
            <a:r>
              <a:rPr lang="en-US" dirty="0" smtClean="0"/>
              <a:t>Module 12</a:t>
            </a:r>
          </a:p>
          <a:p>
            <a:r>
              <a:rPr lang="en-US" dirty="0" smtClean="0"/>
              <a:t>Planning High Availability</a:t>
            </a:r>
          </a:p>
        </p:txBody>
      </p:sp>
    </p:spTree>
    <p:extLst>
      <p:ext uri="{BB962C8B-B14F-4D97-AF65-F5344CB8AC3E}">
        <p14:creationId xmlns:p14="http://schemas.microsoft.com/office/powerpoint/2010/main" val="13689277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2</a:t>
            </a:r>
            <a:r>
              <a:rPr lang="en-US" dirty="0"/>
              <a:t>: Planning Failover Clustering</a:t>
            </a:r>
            <a:endParaRPr lang="en-US" dirty="0" smtClean="0"/>
          </a:p>
        </p:txBody>
      </p:sp>
      <p:sp>
        <p:nvSpPr>
          <p:cNvPr id="4" name="Rectangle 3"/>
          <p:cNvSpPr txBox="1">
            <a:spLocks noChangeArrowheads="1"/>
          </p:cNvSpPr>
          <p:nvPr/>
        </p:nvSpPr>
        <p:spPr bwMode="auto">
          <a:xfrm>
            <a:off x="611188" y="11445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b="0" dirty="0" smtClean="0"/>
              <a:t>What Is Failover Clustering?</a:t>
            </a:r>
          </a:p>
          <a:p>
            <a:r>
              <a:rPr lang="en-US" b="0" dirty="0" smtClean="0"/>
              <a:t>Clustering Requirements</a:t>
            </a:r>
          </a:p>
          <a:p>
            <a:r>
              <a:rPr lang="en-US" b="0" dirty="0" smtClean="0"/>
              <a:t>What Is Quorum?</a:t>
            </a:r>
          </a:p>
          <a:p>
            <a:r>
              <a:rPr lang="en-US" b="0" dirty="0" smtClean="0"/>
              <a:t>Types of Quorum Modes</a:t>
            </a:r>
          </a:p>
          <a:p>
            <a:r>
              <a:rPr lang="en-GB" b="0" dirty="0"/>
              <a:t>Configuring Failover Clustering</a:t>
            </a:r>
            <a:endParaRPr lang="en-US" b="0" dirty="0"/>
          </a:p>
          <a:p>
            <a:r>
              <a:rPr lang="en-US" b="0" dirty="0" smtClean="0"/>
              <a:t>Demonstration: How to Configure a Failover Cluster</a:t>
            </a:r>
          </a:p>
          <a:p>
            <a:r>
              <a:rPr lang="en-US" b="0" dirty="0"/>
              <a:t>Considerations for Failover Clustering</a:t>
            </a:r>
          </a:p>
          <a:p>
            <a:endParaRPr lang="en-US" b="0" dirty="0" smtClean="0"/>
          </a:p>
          <a:p>
            <a:endParaRPr lang="en-US" b="0" dirty="0" smtClean="0"/>
          </a:p>
        </p:txBody>
      </p:sp>
    </p:spTree>
    <p:extLst>
      <p:ext uri="{BB962C8B-B14F-4D97-AF65-F5344CB8AC3E}">
        <p14:creationId xmlns:p14="http://schemas.microsoft.com/office/powerpoint/2010/main" val="11183916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Is Failover Clustering?</a:t>
            </a:r>
          </a:p>
        </p:txBody>
      </p:sp>
      <p:sp>
        <p:nvSpPr>
          <p:cNvPr id="7" name="Line 24"/>
          <p:cNvSpPr>
            <a:spLocks noChangeShapeType="1"/>
          </p:cNvSpPr>
          <p:nvPr/>
        </p:nvSpPr>
        <p:spPr bwMode="auto">
          <a:xfrm flipV="1">
            <a:off x="2278063" y="2128838"/>
            <a:ext cx="4760912" cy="14287"/>
          </a:xfrm>
          <a:prstGeom prst="line">
            <a:avLst/>
          </a:prstGeom>
          <a:noFill/>
          <a:ln w="38100">
            <a:solidFill>
              <a:srgbClr val="8DACD0"/>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8" name="Rectangle 21"/>
          <p:cNvSpPr>
            <a:spLocks noChangeArrowheads="1"/>
          </p:cNvSpPr>
          <p:nvPr/>
        </p:nvSpPr>
        <p:spPr bwMode="auto">
          <a:xfrm>
            <a:off x="871538" y="2647950"/>
            <a:ext cx="7388225" cy="2352675"/>
          </a:xfrm>
          <a:prstGeom prst="rect">
            <a:avLst/>
          </a:prstGeom>
          <a:noFill/>
          <a:ln w="38100" algn="ctr">
            <a:solidFill>
              <a:srgbClr val="D5D6A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endParaRPr lang="hr-HR" sz="4800"/>
          </a:p>
        </p:txBody>
      </p:sp>
      <p:sp>
        <p:nvSpPr>
          <p:cNvPr id="9" name="Rectangle 22"/>
          <p:cNvSpPr>
            <a:spLocks noChangeArrowheads="1"/>
          </p:cNvSpPr>
          <p:nvPr/>
        </p:nvSpPr>
        <p:spPr bwMode="auto">
          <a:xfrm>
            <a:off x="1552575" y="2460625"/>
            <a:ext cx="5646738" cy="550863"/>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lgn="ctr" eaLnBrk="0" hangingPunct="0"/>
            <a:endParaRPr lang="hr-HR" sz="4800"/>
          </a:p>
        </p:txBody>
      </p:sp>
      <p:sp>
        <p:nvSpPr>
          <p:cNvPr id="10" name="AutoShape 5" descr="Two-node failover cluster connected to storage"/>
          <p:cNvSpPr>
            <a:spLocks noChangeAspect="1" noChangeArrowheads="1"/>
          </p:cNvSpPr>
          <p:nvPr/>
        </p:nvSpPr>
        <p:spPr bwMode="auto">
          <a:xfrm>
            <a:off x="4419600" y="37480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endParaRPr lang="hr-HR" sz="4800"/>
          </a:p>
        </p:txBody>
      </p:sp>
      <p:sp>
        <p:nvSpPr>
          <p:cNvPr id="11" name="AutoShape 7" descr="Two-node failover cluster connected to storage"/>
          <p:cNvSpPr>
            <a:spLocks noChangeAspect="1" noChangeArrowheads="1"/>
          </p:cNvSpPr>
          <p:nvPr/>
        </p:nvSpPr>
        <p:spPr bwMode="auto">
          <a:xfrm>
            <a:off x="4419600" y="37480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endParaRPr lang="hr-HR" sz="4800"/>
          </a:p>
        </p:txBody>
      </p:sp>
      <p:sp>
        <p:nvSpPr>
          <p:cNvPr id="12" name="AutoShape 9" descr="Two-node failover cluster connected to storage"/>
          <p:cNvSpPr>
            <a:spLocks noChangeAspect="1" noChangeArrowheads="1"/>
          </p:cNvSpPr>
          <p:nvPr/>
        </p:nvSpPr>
        <p:spPr bwMode="auto">
          <a:xfrm>
            <a:off x="4419600" y="37480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endParaRPr lang="hr-HR" sz="4800"/>
          </a:p>
        </p:txBody>
      </p:sp>
      <p:pic>
        <p:nvPicPr>
          <p:cNvPr id="13" name="Picture 10" descr="Computer_Desktop+Keyboar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92475" y="4560888"/>
            <a:ext cx="808038"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1" descr="Databas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73513" y="1727200"/>
            <a:ext cx="1008062"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Computer_Desktop+Keyboar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8925" y="4560888"/>
            <a:ext cx="808038"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Computer_Desktop+Keyboar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3625" y="4560888"/>
            <a:ext cx="808038"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AutoShape 31"/>
          <p:cNvSpPr>
            <a:spLocks noChangeArrowheads="1"/>
          </p:cNvSpPr>
          <p:nvPr/>
        </p:nvSpPr>
        <p:spPr bwMode="auto">
          <a:xfrm>
            <a:off x="1412875" y="3255963"/>
            <a:ext cx="1006475" cy="347662"/>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eaLnBrk="0" hangingPunct="0">
              <a:defRPr/>
            </a:pPr>
            <a:r>
              <a:rPr lang="en-US" sz="1400">
                <a:cs typeface="+mn-cs"/>
              </a:rPr>
              <a:t>Node 1</a:t>
            </a:r>
          </a:p>
        </p:txBody>
      </p:sp>
      <p:sp>
        <p:nvSpPr>
          <p:cNvPr id="18" name="AutoShape 31"/>
          <p:cNvSpPr>
            <a:spLocks noChangeArrowheads="1"/>
          </p:cNvSpPr>
          <p:nvPr/>
        </p:nvSpPr>
        <p:spPr bwMode="auto">
          <a:xfrm>
            <a:off x="6573838" y="3255963"/>
            <a:ext cx="1006475" cy="347662"/>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eaLnBrk="0" hangingPunct="0">
              <a:defRPr/>
            </a:pPr>
            <a:r>
              <a:rPr lang="en-US" sz="1400">
                <a:cs typeface="+mn-cs"/>
              </a:rPr>
              <a:t>Node 2</a:t>
            </a:r>
          </a:p>
        </p:txBody>
      </p:sp>
      <p:sp>
        <p:nvSpPr>
          <p:cNvPr id="19" name="AutoShape 31"/>
          <p:cNvSpPr>
            <a:spLocks noChangeArrowheads="1"/>
          </p:cNvSpPr>
          <p:nvPr/>
        </p:nvSpPr>
        <p:spPr bwMode="auto">
          <a:xfrm>
            <a:off x="3540125" y="2417763"/>
            <a:ext cx="1774825" cy="317500"/>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eaLnBrk="0" hangingPunct="0">
              <a:defRPr/>
            </a:pPr>
            <a:r>
              <a:rPr lang="en-US" sz="1400" dirty="0">
                <a:cs typeface="+mn-cs"/>
              </a:rPr>
              <a:t>Cluster Storage</a:t>
            </a:r>
          </a:p>
        </p:txBody>
      </p:sp>
      <p:sp>
        <p:nvSpPr>
          <p:cNvPr id="20" name="AutoShape 31"/>
          <p:cNvSpPr>
            <a:spLocks noChangeArrowheads="1"/>
          </p:cNvSpPr>
          <p:nvPr/>
        </p:nvSpPr>
        <p:spPr bwMode="auto">
          <a:xfrm>
            <a:off x="3960813" y="5578475"/>
            <a:ext cx="1006475" cy="347663"/>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eaLnBrk="0" hangingPunct="0">
              <a:defRPr/>
            </a:pPr>
            <a:r>
              <a:rPr lang="en-US" sz="1400">
                <a:cs typeface="+mn-cs"/>
              </a:rPr>
              <a:t>Clients</a:t>
            </a:r>
          </a:p>
        </p:txBody>
      </p:sp>
      <p:sp>
        <p:nvSpPr>
          <p:cNvPr id="21" name="AutoShape 31"/>
          <p:cNvSpPr>
            <a:spLocks noChangeArrowheads="1"/>
          </p:cNvSpPr>
          <p:nvPr/>
        </p:nvSpPr>
        <p:spPr bwMode="auto">
          <a:xfrm>
            <a:off x="6326188" y="1316038"/>
            <a:ext cx="1485900" cy="492125"/>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eaLnBrk="0" hangingPunct="0">
              <a:defRPr/>
            </a:pPr>
            <a:r>
              <a:rPr lang="en-US" sz="1400" dirty="0">
                <a:cs typeface="+mn-cs"/>
              </a:rPr>
              <a:t>Service or</a:t>
            </a:r>
            <a:br>
              <a:rPr lang="en-US" sz="1400" dirty="0">
                <a:cs typeface="+mn-cs"/>
              </a:rPr>
            </a:br>
            <a:r>
              <a:rPr lang="en-US" sz="1400" dirty="0">
                <a:cs typeface="+mn-cs"/>
              </a:rPr>
              <a:t>Application</a:t>
            </a:r>
          </a:p>
        </p:txBody>
      </p:sp>
      <p:sp>
        <p:nvSpPr>
          <p:cNvPr id="22" name="Text Box 26"/>
          <p:cNvSpPr txBox="1">
            <a:spLocks noChangeArrowheads="1"/>
          </p:cNvSpPr>
          <p:nvPr/>
        </p:nvSpPr>
        <p:spPr bwMode="auto">
          <a:xfrm>
            <a:off x="3082925" y="3411538"/>
            <a:ext cx="2773363"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algn="ctr">
              <a:spcBef>
                <a:spcPct val="50000"/>
              </a:spcBef>
            </a:pPr>
            <a:r>
              <a:rPr lang="en-US" sz="1400"/>
              <a:t>A dedicated network connects the failover cluster nodes</a:t>
            </a:r>
          </a:p>
        </p:txBody>
      </p:sp>
      <p:sp>
        <p:nvSpPr>
          <p:cNvPr id="23" name="Text Box 27"/>
          <p:cNvSpPr txBox="1">
            <a:spLocks noChangeArrowheads="1"/>
          </p:cNvSpPr>
          <p:nvPr/>
        </p:nvSpPr>
        <p:spPr bwMode="auto">
          <a:xfrm>
            <a:off x="652463" y="5494338"/>
            <a:ext cx="2308225"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algn="ctr">
              <a:spcBef>
                <a:spcPct val="50000"/>
              </a:spcBef>
            </a:pPr>
            <a:r>
              <a:rPr lang="en-US" sz="1400"/>
              <a:t>A network connects the failover cluster and clients</a:t>
            </a:r>
          </a:p>
        </p:txBody>
      </p:sp>
      <p:sp>
        <p:nvSpPr>
          <p:cNvPr id="24" name="Line 34"/>
          <p:cNvSpPr>
            <a:spLocks noChangeShapeType="1"/>
          </p:cNvSpPr>
          <p:nvPr/>
        </p:nvSpPr>
        <p:spPr bwMode="auto">
          <a:xfrm flipH="1" flipV="1">
            <a:off x="1743075" y="4992688"/>
            <a:ext cx="1588" cy="522287"/>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lIns="0" anchor="ctr"/>
          <a:lstStyle/>
          <a:p>
            <a:endParaRPr lang="en-GB"/>
          </a:p>
        </p:txBody>
      </p:sp>
      <p:sp>
        <p:nvSpPr>
          <p:cNvPr id="25" name="Line 36"/>
          <p:cNvSpPr>
            <a:spLocks noChangeShapeType="1"/>
          </p:cNvSpPr>
          <p:nvPr/>
        </p:nvSpPr>
        <p:spPr bwMode="auto">
          <a:xfrm>
            <a:off x="5097463" y="1492250"/>
            <a:ext cx="549275" cy="579438"/>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lIns="0" anchor="ctr"/>
          <a:lstStyle/>
          <a:p>
            <a:endParaRPr lang="en-GB"/>
          </a:p>
        </p:txBody>
      </p:sp>
      <p:sp>
        <p:nvSpPr>
          <p:cNvPr id="26" name="Line 37"/>
          <p:cNvSpPr>
            <a:spLocks noChangeShapeType="1"/>
          </p:cNvSpPr>
          <p:nvPr/>
        </p:nvSpPr>
        <p:spPr bwMode="auto">
          <a:xfrm flipH="1">
            <a:off x="3194050" y="1492250"/>
            <a:ext cx="390525" cy="592138"/>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lIns="0" anchor="ctr"/>
          <a:lstStyle/>
          <a:p>
            <a:endParaRPr lang="en-GB"/>
          </a:p>
        </p:txBody>
      </p:sp>
      <p:sp>
        <p:nvSpPr>
          <p:cNvPr id="27" name="Line 24"/>
          <p:cNvSpPr>
            <a:spLocks noChangeShapeType="1"/>
          </p:cNvSpPr>
          <p:nvPr/>
        </p:nvSpPr>
        <p:spPr bwMode="auto">
          <a:xfrm flipV="1">
            <a:off x="2220913" y="2846388"/>
            <a:ext cx="4760912" cy="14287"/>
          </a:xfrm>
          <a:prstGeom prst="line">
            <a:avLst/>
          </a:prstGeom>
          <a:noFill/>
          <a:ln w="38100">
            <a:solidFill>
              <a:srgbClr val="8DACD0"/>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28" name="Text Box 26"/>
          <p:cNvSpPr txBox="1">
            <a:spLocks noChangeArrowheads="1"/>
          </p:cNvSpPr>
          <p:nvPr/>
        </p:nvSpPr>
        <p:spPr bwMode="auto">
          <a:xfrm>
            <a:off x="3370263" y="874713"/>
            <a:ext cx="196691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algn="ctr">
              <a:spcBef>
                <a:spcPct val="50000"/>
              </a:spcBef>
            </a:pPr>
            <a:r>
              <a:rPr lang="en-US" sz="1400"/>
              <a:t>Shared Bus or iSCSI Connection</a:t>
            </a:r>
          </a:p>
        </p:txBody>
      </p:sp>
      <p:sp>
        <p:nvSpPr>
          <p:cNvPr id="29" name="Line 36"/>
          <p:cNvSpPr>
            <a:spLocks noChangeShapeType="1"/>
          </p:cNvSpPr>
          <p:nvPr/>
        </p:nvSpPr>
        <p:spPr bwMode="auto">
          <a:xfrm flipV="1">
            <a:off x="5262563" y="2908300"/>
            <a:ext cx="327025" cy="53340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lIns="0" anchor="ctr"/>
          <a:lstStyle/>
          <a:p>
            <a:endParaRPr lang="en-GB"/>
          </a:p>
        </p:txBody>
      </p:sp>
      <p:sp>
        <p:nvSpPr>
          <p:cNvPr id="30" name="Line 37"/>
          <p:cNvSpPr>
            <a:spLocks noChangeShapeType="1"/>
          </p:cNvSpPr>
          <p:nvPr/>
        </p:nvSpPr>
        <p:spPr bwMode="auto">
          <a:xfrm flipH="1" flipV="1">
            <a:off x="3308350" y="2921000"/>
            <a:ext cx="315913" cy="515938"/>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lIns="0" anchor="ctr"/>
          <a:lstStyle/>
          <a:p>
            <a:endParaRPr lang="en-GB"/>
          </a:p>
        </p:txBody>
      </p:sp>
      <p:pic>
        <p:nvPicPr>
          <p:cNvPr id="31" name="Picture 13" descr="Serve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86538" y="1914525"/>
            <a:ext cx="1069975" cy="12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12" descr="Serve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12875" y="1914525"/>
            <a:ext cx="1074738"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AutoShape 31"/>
          <p:cNvSpPr>
            <a:spLocks noChangeArrowheads="1"/>
          </p:cNvSpPr>
          <p:nvPr/>
        </p:nvSpPr>
        <p:spPr bwMode="auto">
          <a:xfrm>
            <a:off x="1058863" y="1319213"/>
            <a:ext cx="1485900" cy="492125"/>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eaLnBrk="0" hangingPunct="0">
              <a:defRPr/>
            </a:pPr>
            <a:r>
              <a:rPr lang="hr-HR" sz="1400">
                <a:cs typeface="+mn-cs"/>
              </a:rPr>
              <a:t>Resource</a:t>
            </a:r>
            <a:endParaRPr lang="en-US" sz="1400">
              <a:cs typeface="+mn-cs"/>
            </a:endParaRPr>
          </a:p>
        </p:txBody>
      </p:sp>
    </p:spTree>
    <p:extLst>
      <p:ext uri="{BB962C8B-B14F-4D97-AF65-F5344CB8AC3E}">
        <p14:creationId xmlns:p14="http://schemas.microsoft.com/office/powerpoint/2010/main" val="21996982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Clustering Requirements</a:t>
            </a:r>
          </a:p>
        </p:txBody>
      </p:sp>
      <p:sp>
        <p:nvSpPr>
          <p:cNvPr id="4" name="AutoShape 5"/>
          <p:cNvSpPr>
            <a:spLocks noChangeArrowheads="1"/>
          </p:cNvSpPr>
          <p:nvPr/>
        </p:nvSpPr>
        <p:spPr bwMode="auto">
          <a:xfrm>
            <a:off x="4705350" y="865188"/>
            <a:ext cx="4268788" cy="2614612"/>
          </a:xfrm>
          <a:prstGeom prst="roundRect">
            <a:avLst>
              <a:gd name="adj" fmla="val 7491"/>
            </a:avLst>
          </a:prstGeom>
          <a:solidFill>
            <a:srgbClr val="E8F6E4"/>
          </a:solidFill>
          <a:ln w="9525" algn="ctr">
            <a:solidFill>
              <a:srgbClr val="333333"/>
            </a:solidFill>
            <a:round/>
            <a:headEnd/>
            <a:tailEnd/>
          </a:ln>
        </p:spPr>
        <p:txBody>
          <a:bodyPr wrap="none" anchorCtr="1"/>
          <a:lstStyle/>
          <a:p>
            <a:endParaRPr lang="en-US" sz="1600"/>
          </a:p>
        </p:txBody>
      </p:sp>
      <p:sp>
        <p:nvSpPr>
          <p:cNvPr id="5" name="AutoShape 6"/>
          <p:cNvSpPr>
            <a:spLocks noChangeArrowheads="1"/>
          </p:cNvSpPr>
          <p:nvPr/>
        </p:nvSpPr>
        <p:spPr bwMode="auto">
          <a:xfrm>
            <a:off x="182563" y="866775"/>
            <a:ext cx="4270375" cy="2613025"/>
          </a:xfrm>
          <a:prstGeom prst="roundRect">
            <a:avLst>
              <a:gd name="adj" fmla="val 7477"/>
            </a:avLst>
          </a:prstGeom>
          <a:solidFill>
            <a:srgbClr val="DFD2EE"/>
          </a:solidFill>
          <a:ln w="9525" algn="ctr">
            <a:solidFill>
              <a:srgbClr val="333333"/>
            </a:solidFill>
            <a:round/>
            <a:headEnd/>
            <a:tailEnd/>
          </a:ln>
        </p:spPr>
        <p:txBody>
          <a:bodyPr wrap="none" anchorCtr="1"/>
          <a:lstStyle/>
          <a:p>
            <a:endParaRPr lang="en-US" sz="1600"/>
          </a:p>
        </p:txBody>
      </p:sp>
      <p:sp>
        <p:nvSpPr>
          <p:cNvPr id="6" name="AutoShape 5"/>
          <p:cNvSpPr>
            <a:spLocks noChangeArrowheads="1"/>
          </p:cNvSpPr>
          <p:nvPr/>
        </p:nvSpPr>
        <p:spPr bwMode="auto">
          <a:xfrm flipH="1">
            <a:off x="182563" y="3662363"/>
            <a:ext cx="4268787" cy="2614612"/>
          </a:xfrm>
          <a:prstGeom prst="roundRect">
            <a:avLst>
              <a:gd name="adj" fmla="val 7491"/>
            </a:avLst>
          </a:prstGeom>
          <a:solidFill>
            <a:srgbClr val="DEE7F1"/>
          </a:solidFill>
          <a:ln w="9525" algn="ctr">
            <a:solidFill>
              <a:srgbClr val="333333"/>
            </a:solidFill>
            <a:round/>
            <a:headEnd/>
            <a:tailEnd/>
          </a:ln>
        </p:spPr>
        <p:txBody>
          <a:bodyPr wrap="none" anchorCtr="1"/>
          <a:lstStyle/>
          <a:p>
            <a:endParaRPr lang="en-US" sz="1600"/>
          </a:p>
        </p:txBody>
      </p:sp>
      <p:sp>
        <p:nvSpPr>
          <p:cNvPr id="7" name="AutoShape 6"/>
          <p:cNvSpPr>
            <a:spLocks noChangeArrowheads="1"/>
          </p:cNvSpPr>
          <p:nvPr/>
        </p:nvSpPr>
        <p:spPr bwMode="auto">
          <a:xfrm flipH="1">
            <a:off x="4711700" y="3663950"/>
            <a:ext cx="4270375" cy="2613025"/>
          </a:xfrm>
          <a:prstGeom prst="roundRect">
            <a:avLst>
              <a:gd name="adj" fmla="val 7477"/>
            </a:avLst>
          </a:prstGeom>
          <a:solidFill>
            <a:srgbClr val="F6D9D4"/>
          </a:solidFill>
          <a:ln w="9525" algn="ctr">
            <a:solidFill>
              <a:srgbClr val="333333"/>
            </a:solidFill>
            <a:round/>
            <a:headEnd/>
            <a:tailEnd/>
          </a:ln>
        </p:spPr>
        <p:txBody>
          <a:bodyPr wrap="none" anchorCtr="1"/>
          <a:lstStyle/>
          <a:p>
            <a:endParaRPr lang="en-US" sz="1600"/>
          </a:p>
        </p:txBody>
      </p:sp>
      <p:sp>
        <p:nvSpPr>
          <p:cNvPr id="8" name="AutoShape 6"/>
          <p:cNvSpPr>
            <a:spLocks noChangeArrowheads="1"/>
          </p:cNvSpPr>
          <p:nvPr/>
        </p:nvSpPr>
        <p:spPr bwMode="auto">
          <a:xfrm>
            <a:off x="1589088" y="977900"/>
            <a:ext cx="1457325" cy="381000"/>
          </a:xfrm>
          <a:prstGeom prst="roundRect">
            <a:avLst>
              <a:gd name="adj" fmla="val 4167"/>
            </a:avLst>
          </a:prstGeom>
          <a:solidFill>
            <a:schemeClr val="bg1"/>
          </a:solidFill>
          <a:ln w="9525" algn="ctr">
            <a:solidFill>
              <a:srgbClr val="777777"/>
            </a:solidFill>
            <a:round/>
            <a:headEnd/>
            <a:tailEnd/>
          </a:ln>
        </p:spPr>
        <p:txBody>
          <a:bodyPr anchor="ctr"/>
          <a:lstStyle/>
          <a:p>
            <a:pPr>
              <a:lnSpc>
                <a:spcPct val="80000"/>
              </a:lnSpc>
            </a:pPr>
            <a:r>
              <a:rPr lang="en-US" sz="1600"/>
              <a:t>Servers</a:t>
            </a:r>
          </a:p>
        </p:txBody>
      </p:sp>
      <p:sp>
        <p:nvSpPr>
          <p:cNvPr id="9" name="AutoShape 6"/>
          <p:cNvSpPr>
            <a:spLocks noChangeArrowheads="1"/>
          </p:cNvSpPr>
          <p:nvPr/>
        </p:nvSpPr>
        <p:spPr bwMode="auto">
          <a:xfrm>
            <a:off x="5711825" y="976313"/>
            <a:ext cx="2255838" cy="501650"/>
          </a:xfrm>
          <a:prstGeom prst="roundRect">
            <a:avLst>
              <a:gd name="adj" fmla="val 4167"/>
            </a:avLst>
          </a:prstGeom>
          <a:solidFill>
            <a:schemeClr val="bg1"/>
          </a:solidFill>
          <a:ln w="9525" algn="ctr">
            <a:solidFill>
              <a:srgbClr val="777777"/>
            </a:solidFill>
            <a:round/>
            <a:headEnd/>
            <a:tailEnd/>
          </a:ln>
        </p:spPr>
        <p:txBody>
          <a:bodyPr wrap="none" anchor="ctr">
            <a:spAutoFit/>
          </a:bodyPr>
          <a:lstStyle/>
          <a:p>
            <a:pPr>
              <a:lnSpc>
                <a:spcPct val="80000"/>
              </a:lnSpc>
            </a:pPr>
            <a:r>
              <a:rPr lang="en-US" sz="1600"/>
              <a:t>Network adapters</a:t>
            </a:r>
            <a:br>
              <a:rPr lang="en-US" sz="1600"/>
            </a:br>
            <a:r>
              <a:rPr lang="en-US" sz="1600"/>
              <a:t> and cable </a:t>
            </a:r>
          </a:p>
        </p:txBody>
      </p:sp>
      <p:sp>
        <p:nvSpPr>
          <p:cNvPr id="10" name="AutoShape 6"/>
          <p:cNvSpPr>
            <a:spLocks noChangeArrowheads="1"/>
          </p:cNvSpPr>
          <p:nvPr/>
        </p:nvSpPr>
        <p:spPr bwMode="auto">
          <a:xfrm>
            <a:off x="977900" y="3773488"/>
            <a:ext cx="2692400" cy="501650"/>
          </a:xfrm>
          <a:prstGeom prst="roundRect">
            <a:avLst>
              <a:gd name="adj" fmla="val 4167"/>
            </a:avLst>
          </a:prstGeom>
          <a:solidFill>
            <a:schemeClr val="bg1"/>
          </a:solidFill>
          <a:ln w="9525" algn="ctr">
            <a:solidFill>
              <a:srgbClr val="777777"/>
            </a:solidFill>
            <a:round/>
            <a:headEnd/>
            <a:tailEnd/>
          </a:ln>
        </p:spPr>
        <p:txBody>
          <a:bodyPr wrap="none" anchor="ctr">
            <a:spAutoFit/>
          </a:bodyPr>
          <a:lstStyle/>
          <a:p>
            <a:pPr>
              <a:lnSpc>
                <a:spcPct val="80000"/>
              </a:lnSpc>
            </a:pPr>
            <a:r>
              <a:rPr lang="en-US" sz="1600"/>
              <a:t>Device controllers or </a:t>
            </a:r>
            <a:br>
              <a:rPr lang="en-US" sz="1600"/>
            </a:br>
            <a:r>
              <a:rPr lang="en-US" sz="1600"/>
              <a:t>appropriate adapters </a:t>
            </a:r>
          </a:p>
        </p:txBody>
      </p:sp>
      <p:sp>
        <p:nvSpPr>
          <p:cNvPr id="11" name="AutoShape 6"/>
          <p:cNvSpPr>
            <a:spLocks noChangeArrowheads="1"/>
          </p:cNvSpPr>
          <p:nvPr/>
        </p:nvSpPr>
        <p:spPr bwMode="auto">
          <a:xfrm>
            <a:off x="6265863" y="3775075"/>
            <a:ext cx="1160462" cy="301625"/>
          </a:xfrm>
          <a:prstGeom prst="roundRect">
            <a:avLst>
              <a:gd name="adj" fmla="val 4167"/>
            </a:avLst>
          </a:prstGeom>
          <a:solidFill>
            <a:schemeClr val="bg1"/>
          </a:solidFill>
          <a:ln w="9525" algn="ctr">
            <a:solidFill>
              <a:srgbClr val="777777"/>
            </a:solidFill>
            <a:round/>
            <a:headEnd/>
            <a:tailEnd/>
          </a:ln>
        </p:spPr>
        <p:txBody>
          <a:bodyPr wrap="none" anchor="ctr">
            <a:spAutoFit/>
          </a:bodyPr>
          <a:lstStyle/>
          <a:p>
            <a:pPr>
              <a:lnSpc>
                <a:spcPct val="80000"/>
              </a:lnSpc>
            </a:pPr>
            <a:r>
              <a:rPr lang="en-US" sz="1600"/>
              <a:t>Storage </a:t>
            </a:r>
          </a:p>
        </p:txBody>
      </p:sp>
      <p:pic>
        <p:nvPicPr>
          <p:cNvPr id="12" name="Picture 21" descr="Server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60550" y="2073275"/>
            <a:ext cx="960438"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9" descr="Server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0100" y="1681163"/>
            <a:ext cx="960438"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3" descr="Server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09888" y="1679575"/>
            <a:ext cx="960437"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4" descr="Cable_TwistedPai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81838" y="1385888"/>
            <a:ext cx="1892300" cy="180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5" descr="Cards_NetworkCar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76788" y="1739900"/>
            <a:ext cx="2870200" cy="152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6" descr="Cards_ControllerCar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5500" y="4445000"/>
            <a:ext cx="305276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7" descr="Databas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95975" y="4424363"/>
            <a:ext cx="1901825"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07101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Is Quorum?</a:t>
            </a:r>
          </a:p>
        </p:txBody>
      </p:sp>
      <p:sp>
        <p:nvSpPr>
          <p:cNvPr id="4" name="AutoShape 31"/>
          <p:cNvSpPr>
            <a:spLocks noChangeArrowheads="1"/>
          </p:cNvSpPr>
          <p:nvPr/>
        </p:nvSpPr>
        <p:spPr bwMode="auto">
          <a:xfrm>
            <a:off x="522288" y="1236663"/>
            <a:ext cx="8078787" cy="930275"/>
          </a:xfrm>
          <a:prstGeom prst="roundRect">
            <a:avLst>
              <a:gd name="adj" fmla="val 4167"/>
            </a:avLst>
          </a:prstGeom>
          <a:gradFill rotWithShape="1">
            <a:gsLst>
              <a:gs pos="0">
                <a:srgbClr val="E4CD9A"/>
              </a:gs>
              <a:gs pos="100000">
                <a:srgbClr val="EEEFD7"/>
              </a:gs>
            </a:gsLst>
            <a:lin ang="2700000" scaled="1"/>
          </a:gradFill>
          <a:ln w="9525" algn="ctr">
            <a:solidFill>
              <a:srgbClr val="333333"/>
            </a:solidFill>
            <a:round/>
            <a:headEnd/>
            <a:tailEnd/>
          </a:ln>
        </p:spPr>
        <p:txBody>
          <a:bodyPr wrap="none" anchor="ctr"/>
          <a:lstStyle/>
          <a:p>
            <a:pPr eaLnBrk="0" hangingPunct="0"/>
            <a:r>
              <a:rPr lang="en-US"/>
              <a:t>In failover clusters, quorum defines consensus that </a:t>
            </a:r>
            <a:br>
              <a:rPr lang="en-US"/>
            </a:br>
            <a:r>
              <a:rPr lang="en-US"/>
              <a:t>enough cluster members are available to provide services</a:t>
            </a:r>
          </a:p>
        </p:txBody>
      </p:sp>
      <p:sp>
        <p:nvSpPr>
          <p:cNvPr id="5" name="Rounded Rectangle 844803"/>
          <p:cNvSpPr>
            <a:spLocks noChangeArrowheads="1"/>
          </p:cNvSpPr>
          <p:nvPr/>
        </p:nvSpPr>
        <p:spPr bwMode="auto">
          <a:xfrm>
            <a:off x="222250" y="2444750"/>
            <a:ext cx="8721725" cy="2620963"/>
          </a:xfrm>
          <a:prstGeom prst="roundRect">
            <a:avLst>
              <a:gd name="adj" fmla="val 4167"/>
            </a:avLst>
          </a:prstGeom>
          <a:solidFill>
            <a:srgbClr val="DEE7F1"/>
          </a:solidFill>
          <a:ln w="9525" algn="ctr">
            <a:solidFill>
              <a:srgbClr val="333333"/>
            </a:solidFill>
            <a:round/>
            <a:headEnd/>
            <a:tailEnd/>
          </a:ln>
        </p:spPr>
        <p:txBody>
          <a:bodyPr/>
          <a:lstStyle/>
          <a:p>
            <a:pPr eaLnBrk="0" hangingPunct="0"/>
            <a:r>
              <a:rPr lang="en-US" sz="2000"/>
              <a:t>Quorum:</a:t>
            </a:r>
          </a:p>
          <a:p>
            <a:pPr eaLnBrk="0" hangingPunct="0"/>
            <a:endParaRPr lang="en-US" sz="2000" b="0"/>
          </a:p>
        </p:txBody>
      </p:sp>
      <p:sp>
        <p:nvSpPr>
          <p:cNvPr id="6" name="Rounded Rectangle 844804"/>
          <p:cNvSpPr>
            <a:spLocks noChangeArrowheads="1"/>
          </p:cNvSpPr>
          <p:nvPr/>
        </p:nvSpPr>
        <p:spPr bwMode="auto">
          <a:xfrm>
            <a:off x="511175" y="2900363"/>
            <a:ext cx="8172450" cy="471487"/>
          </a:xfrm>
          <a:prstGeom prst="roundRect">
            <a:avLst>
              <a:gd name="adj" fmla="val 4167"/>
            </a:avLst>
          </a:prstGeom>
          <a:solidFill>
            <a:srgbClr val="F2E7CE"/>
          </a:solidFill>
          <a:ln w="9525" algn="ctr">
            <a:solidFill>
              <a:srgbClr val="333333"/>
            </a:solidFill>
            <a:round/>
            <a:headEnd/>
            <a:tailEnd/>
          </a:ln>
        </p:spPr>
        <p:txBody>
          <a:bodyPr wrap="none" anchor="ctr"/>
          <a:lstStyle/>
          <a:p>
            <a:pPr eaLnBrk="0" hangingPunct="0">
              <a:lnSpc>
                <a:spcPct val="90000"/>
              </a:lnSpc>
              <a:spcBef>
                <a:spcPct val="40000"/>
              </a:spcBef>
              <a:buClr>
                <a:schemeClr val="hlink"/>
              </a:buClr>
              <a:buFontTx/>
              <a:buChar char="•"/>
            </a:pPr>
            <a:r>
              <a:rPr lang="en-US"/>
              <a:t> Is based on votes in Windows Server 2008 </a:t>
            </a:r>
          </a:p>
        </p:txBody>
      </p:sp>
      <p:sp>
        <p:nvSpPr>
          <p:cNvPr id="7" name="Rounded Rectangle 844804"/>
          <p:cNvSpPr>
            <a:spLocks noChangeArrowheads="1"/>
          </p:cNvSpPr>
          <p:nvPr/>
        </p:nvSpPr>
        <p:spPr bwMode="auto">
          <a:xfrm>
            <a:off x="511175" y="3443288"/>
            <a:ext cx="8172450" cy="685800"/>
          </a:xfrm>
          <a:prstGeom prst="roundRect">
            <a:avLst>
              <a:gd name="adj" fmla="val 4167"/>
            </a:avLst>
          </a:prstGeom>
          <a:solidFill>
            <a:srgbClr val="F2E7CE"/>
          </a:solidFill>
          <a:ln w="9525" algn="ctr">
            <a:solidFill>
              <a:srgbClr val="333333"/>
            </a:solidFill>
            <a:round/>
            <a:headEnd/>
            <a:tailEnd/>
          </a:ln>
        </p:spPr>
        <p:txBody>
          <a:bodyPr wrap="none" anchor="ctr"/>
          <a:lstStyle/>
          <a:p>
            <a:pPr eaLnBrk="0" hangingPunct="0">
              <a:lnSpc>
                <a:spcPct val="90000"/>
              </a:lnSpc>
              <a:spcBef>
                <a:spcPct val="40000"/>
              </a:spcBef>
            </a:pPr>
            <a:r>
              <a:rPr lang="en-US" b="0">
                <a:latin typeface="Arial" charset="0"/>
              </a:rPr>
              <a:t>     </a:t>
            </a:r>
          </a:p>
          <a:p>
            <a:pPr eaLnBrk="0" hangingPunct="0">
              <a:lnSpc>
                <a:spcPct val="90000"/>
              </a:lnSpc>
              <a:spcBef>
                <a:spcPct val="40000"/>
              </a:spcBef>
              <a:buClr>
                <a:srgbClr val="006699"/>
              </a:buClr>
              <a:buFontTx/>
              <a:buChar char="•"/>
            </a:pPr>
            <a:r>
              <a:rPr lang="en-US"/>
              <a:t> Allows nodes, file shares, or a shared disk to have a vote, </a:t>
            </a:r>
            <a:br>
              <a:rPr lang="en-US"/>
            </a:br>
            <a:r>
              <a:rPr lang="en-US"/>
              <a:t>   depending on the quorum mode </a:t>
            </a:r>
          </a:p>
          <a:p>
            <a:pPr eaLnBrk="0" hangingPunct="0">
              <a:lnSpc>
                <a:spcPct val="90000"/>
              </a:lnSpc>
              <a:spcBef>
                <a:spcPct val="40000"/>
              </a:spcBef>
            </a:pPr>
            <a:endParaRPr lang="en-US"/>
          </a:p>
        </p:txBody>
      </p:sp>
      <p:sp>
        <p:nvSpPr>
          <p:cNvPr id="8" name="Rounded Rectangle 844804"/>
          <p:cNvSpPr>
            <a:spLocks noChangeArrowheads="1"/>
          </p:cNvSpPr>
          <p:nvPr/>
        </p:nvSpPr>
        <p:spPr bwMode="auto">
          <a:xfrm>
            <a:off x="511175" y="4205288"/>
            <a:ext cx="8172450" cy="685800"/>
          </a:xfrm>
          <a:prstGeom prst="roundRect">
            <a:avLst>
              <a:gd name="adj" fmla="val 4167"/>
            </a:avLst>
          </a:prstGeom>
          <a:solidFill>
            <a:srgbClr val="F2E7CE"/>
          </a:solidFill>
          <a:ln w="9525" algn="ctr">
            <a:solidFill>
              <a:srgbClr val="333333"/>
            </a:solidFill>
            <a:round/>
            <a:headEnd/>
            <a:tailEnd/>
          </a:ln>
        </p:spPr>
        <p:txBody>
          <a:bodyPr wrap="none" anchor="ctr"/>
          <a:lstStyle/>
          <a:p>
            <a:pPr eaLnBrk="0" hangingPunct="0">
              <a:lnSpc>
                <a:spcPct val="90000"/>
              </a:lnSpc>
              <a:spcBef>
                <a:spcPct val="40000"/>
              </a:spcBef>
            </a:pPr>
            <a:r>
              <a:rPr lang="en-US" b="0">
                <a:latin typeface="Arial" charset="0"/>
              </a:rPr>
              <a:t>     </a:t>
            </a:r>
          </a:p>
          <a:p>
            <a:pPr eaLnBrk="0" hangingPunct="0">
              <a:lnSpc>
                <a:spcPct val="90000"/>
              </a:lnSpc>
              <a:spcBef>
                <a:spcPct val="40000"/>
              </a:spcBef>
              <a:buClr>
                <a:srgbClr val="006699"/>
              </a:buClr>
              <a:buFontTx/>
              <a:buChar char="•"/>
            </a:pPr>
            <a:r>
              <a:rPr lang="en-US"/>
              <a:t> Allows the failover cluster to remain online when a </a:t>
            </a:r>
            <a:br>
              <a:rPr lang="en-US"/>
            </a:br>
            <a:r>
              <a:rPr lang="en-US"/>
              <a:t>   sufficient number of votes is available</a:t>
            </a:r>
          </a:p>
          <a:p>
            <a:pPr eaLnBrk="0" hangingPunct="0">
              <a:lnSpc>
                <a:spcPct val="90000"/>
              </a:lnSpc>
              <a:spcBef>
                <a:spcPct val="40000"/>
              </a:spcBef>
            </a:pPr>
            <a:endParaRPr lang="en-US"/>
          </a:p>
        </p:txBody>
      </p:sp>
    </p:spTree>
    <p:extLst>
      <p:ext uri="{BB962C8B-B14F-4D97-AF65-F5344CB8AC3E}">
        <p14:creationId xmlns:p14="http://schemas.microsoft.com/office/powerpoint/2010/main" val="42938031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Types of Quorum Modes</a:t>
            </a:r>
            <a:endParaRPr lang="en-GB" dirty="0"/>
          </a:p>
        </p:txBody>
      </p:sp>
      <p:graphicFrame>
        <p:nvGraphicFramePr>
          <p:cNvPr id="4" name="Group 24"/>
          <p:cNvGraphicFramePr>
            <a:graphicFrameLocks noGrp="1"/>
          </p:cNvGraphicFramePr>
          <p:nvPr>
            <p:ph idx="4294967295"/>
          </p:nvPr>
        </p:nvGraphicFramePr>
        <p:xfrm>
          <a:off x="595313" y="987425"/>
          <a:ext cx="7751762" cy="5256214"/>
        </p:xfrm>
        <a:graphic>
          <a:graphicData uri="http://schemas.openxmlformats.org/drawingml/2006/table">
            <a:tbl>
              <a:tblPr/>
              <a:tblGrid>
                <a:gridCol w="2498725"/>
                <a:gridCol w="5253037"/>
              </a:tblGrid>
              <a:tr h="376238">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1" i="0" u="none" strike="noStrike" cap="none" normalizeH="0" baseline="0" smtClean="0">
                          <a:ln>
                            <a:noFill/>
                          </a:ln>
                          <a:solidFill>
                            <a:schemeClr val="tx1"/>
                          </a:solidFill>
                          <a:effectLst/>
                          <a:latin typeface="Verdana" pitchFamily="34" charset="0"/>
                          <a:cs typeface="Arial" pitchFamily="34" charset="0"/>
                        </a:rPr>
                        <a:t>Quorum Mode</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4CD9A"/>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1" i="0" u="none" strike="noStrike" cap="none" normalizeH="0" baseline="0" smtClean="0">
                          <a:ln>
                            <a:noFill/>
                          </a:ln>
                          <a:solidFill>
                            <a:schemeClr val="tx1"/>
                          </a:solidFill>
                          <a:effectLst/>
                          <a:latin typeface="Verdana" pitchFamily="34" charset="0"/>
                          <a:cs typeface="Arial" pitchFamily="34" charset="0"/>
                        </a:rPr>
                        <a:t>Description</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4CD9A"/>
                    </a:solidFill>
                  </a:tcPr>
                </a:tc>
              </a:tr>
              <a:tr h="1108075">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1" i="0" u="none" strike="noStrike" cap="none" normalizeH="0" baseline="0" smtClean="0">
                          <a:ln>
                            <a:noFill/>
                          </a:ln>
                          <a:solidFill>
                            <a:schemeClr val="tx1"/>
                          </a:solidFill>
                          <a:effectLst/>
                          <a:latin typeface="Verdana" pitchFamily="34" charset="0"/>
                          <a:cs typeface="Arial" pitchFamily="34" charset="0"/>
                        </a:rPr>
                        <a:t>Node Majority</a:t>
                      </a:r>
                      <a:endParaRPr kumimoji="0" lang="en-US" sz="1800" b="0" i="0" u="none" strike="noStrike" cap="none" normalizeH="0" baseline="0" smtClean="0">
                        <a:ln>
                          <a:noFill/>
                        </a:ln>
                        <a:solidFill>
                          <a:schemeClr val="tx1"/>
                        </a:solidFill>
                        <a:effectLst/>
                        <a:latin typeface="Verdana" pitchFamily="34" charset="0"/>
                        <a:cs typeface="Arial" pitchFamily="34" charset="0"/>
                      </a:endParaRP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E7CE"/>
                    </a:solidFill>
                  </a:tcPr>
                </a:tc>
                <a:tc>
                  <a:txBody>
                    <a:bodyPr/>
                    <a:lstStyle/>
                    <a:p>
                      <a:pPr marL="231775" marR="0" lvl="0" indent="-173038" algn="l" defTabSz="914400" rtl="0" eaLnBrk="1" fontAlgn="base" latinLnBrk="0" hangingPunct="1">
                        <a:lnSpc>
                          <a:spcPct val="90000"/>
                        </a:lnSpc>
                        <a:spcBef>
                          <a:spcPct val="70000"/>
                        </a:spcBef>
                        <a:spcAft>
                          <a:spcPct val="0"/>
                        </a:spcAft>
                        <a:buClr>
                          <a:schemeClr val="hlink"/>
                        </a:buClr>
                        <a:buSzPct val="90000"/>
                        <a:buFontTx/>
                        <a:buChar char="•"/>
                        <a:tabLst/>
                      </a:pPr>
                      <a:r>
                        <a:rPr kumimoji="0" lang="en-US" sz="1800" b="0" i="0" u="none" strike="noStrike" cap="none" normalizeH="0" baseline="0" smtClean="0">
                          <a:ln>
                            <a:noFill/>
                          </a:ln>
                          <a:solidFill>
                            <a:schemeClr val="tx1"/>
                          </a:solidFill>
                          <a:effectLst/>
                          <a:latin typeface="Verdana" pitchFamily="34" charset="0"/>
                          <a:cs typeface="Arial" pitchFamily="34" charset="0"/>
                        </a:rPr>
                        <a:t>Only nodes in the cluster have a vote </a:t>
                      </a:r>
                    </a:p>
                    <a:p>
                      <a:pPr marL="231775" marR="0" lvl="0" indent="-173038" algn="l" defTabSz="914400" rtl="0" eaLnBrk="1" fontAlgn="base" latinLnBrk="0" hangingPunct="1">
                        <a:lnSpc>
                          <a:spcPct val="90000"/>
                        </a:lnSpc>
                        <a:spcBef>
                          <a:spcPct val="70000"/>
                        </a:spcBef>
                        <a:spcAft>
                          <a:spcPct val="0"/>
                        </a:spcAft>
                        <a:buClr>
                          <a:schemeClr val="hlink"/>
                        </a:buClr>
                        <a:buSzPct val="90000"/>
                        <a:buFontTx/>
                        <a:buChar char="•"/>
                        <a:tabLst/>
                      </a:pPr>
                      <a:r>
                        <a:rPr kumimoji="0" lang="en-US" sz="1800" b="0" i="0" u="none" strike="noStrike" cap="none" normalizeH="0" baseline="0" smtClean="0">
                          <a:ln>
                            <a:noFill/>
                          </a:ln>
                          <a:solidFill>
                            <a:schemeClr val="tx1"/>
                          </a:solidFill>
                          <a:effectLst/>
                          <a:latin typeface="Verdana" pitchFamily="34" charset="0"/>
                          <a:cs typeface="Arial" pitchFamily="34" charset="0"/>
                        </a:rPr>
                        <a:t>Quorum is maintained when more than half of the nodes are online</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8271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1" i="0" u="none" strike="noStrike" cap="none" normalizeH="0" baseline="0" smtClean="0">
                          <a:ln>
                            <a:noFill/>
                          </a:ln>
                          <a:solidFill>
                            <a:schemeClr val="tx1"/>
                          </a:solidFill>
                          <a:effectLst/>
                          <a:latin typeface="Verdana" pitchFamily="34" charset="0"/>
                          <a:cs typeface="Arial" pitchFamily="34" charset="0"/>
                        </a:rPr>
                        <a:t>Node and Disk Majority</a:t>
                      </a:r>
                      <a:endParaRPr kumimoji="0" lang="en-US" sz="1800" b="0" i="0" u="none" strike="noStrike" cap="none" normalizeH="0" baseline="0" smtClean="0">
                        <a:ln>
                          <a:noFill/>
                        </a:ln>
                        <a:solidFill>
                          <a:schemeClr val="tx1"/>
                        </a:solidFill>
                        <a:effectLst/>
                        <a:latin typeface="Verdana" pitchFamily="34" charset="0"/>
                        <a:cs typeface="Arial" pitchFamily="34" charset="0"/>
                      </a:endParaRP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E7CE"/>
                    </a:solidFill>
                  </a:tcPr>
                </a:tc>
                <a:tc>
                  <a:txBody>
                    <a:bodyPr/>
                    <a:lstStyle/>
                    <a:p>
                      <a:pPr marL="231775" marR="0" lvl="0" indent="-173038" algn="l" defTabSz="914400" rtl="0" eaLnBrk="1" fontAlgn="base" latinLnBrk="0" hangingPunct="1">
                        <a:lnSpc>
                          <a:spcPct val="90000"/>
                        </a:lnSpc>
                        <a:spcBef>
                          <a:spcPct val="70000"/>
                        </a:spcBef>
                        <a:spcAft>
                          <a:spcPct val="0"/>
                        </a:spcAft>
                        <a:buClr>
                          <a:schemeClr val="hlink"/>
                        </a:buClr>
                        <a:buSzPct val="90000"/>
                        <a:buFontTx/>
                        <a:buChar char="•"/>
                        <a:tabLst/>
                      </a:pPr>
                      <a:r>
                        <a:rPr kumimoji="0" lang="en-US" sz="1800" b="0" i="0" u="none" strike="noStrike" cap="none" normalizeH="0" baseline="0" smtClean="0">
                          <a:ln>
                            <a:noFill/>
                          </a:ln>
                          <a:solidFill>
                            <a:schemeClr val="tx1"/>
                          </a:solidFill>
                          <a:effectLst/>
                          <a:latin typeface="Verdana" pitchFamily="34" charset="0"/>
                          <a:cs typeface="Arial" pitchFamily="34" charset="0"/>
                        </a:rPr>
                        <a:t>The nodes in the cluster and a disk witness have a vote </a:t>
                      </a:r>
                    </a:p>
                    <a:p>
                      <a:pPr marL="231775" marR="0" lvl="0" indent="-173038" algn="l" defTabSz="914400" rtl="0" eaLnBrk="1" fontAlgn="base" latinLnBrk="0" hangingPunct="1">
                        <a:lnSpc>
                          <a:spcPct val="90000"/>
                        </a:lnSpc>
                        <a:spcBef>
                          <a:spcPct val="70000"/>
                        </a:spcBef>
                        <a:spcAft>
                          <a:spcPct val="0"/>
                        </a:spcAft>
                        <a:buClr>
                          <a:schemeClr val="hlink"/>
                        </a:buClr>
                        <a:buSzPct val="90000"/>
                        <a:buFontTx/>
                        <a:buChar char="•"/>
                        <a:tabLst/>
                      </a:pPr>
                      <a:r>
                        <a:rPr kumimoji="0" lang="en-US" sz="1800" b="0" i="0" u="none" strike="noStrike" cap="none" normalizeH="0" baseline="0" smtClean="0">
                          <a:ln>
                            <a:noFill/>
                          </a:ln>
                          <a:solidFill>
                            <a:schemeClr val="tx1"/>
                          </a:solidFill>
                          <a:effectLst/>
                          <a:latin typeface="Verdana" pitchFamily="34" charset="0"/>
                          <a:cs typeface="Arial" pitchFamily="34" charset="0"/>
                        </a:rPr>
                        <a:t>Quorum is maintained when more than half of the votes are online</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71588">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1" i="0" u="none" strike="noStrike" cap="none" normalizeH="0" baseline="0" smtClean="0">
                          <a:ln>
                            <a:noFill/>
                          </a:ln>
                          <a:solidFill>
                            <a:schemeClr val="tx1"/>
                          </a:solidFill>
                          <a:effectLst/>
                          <a:latin typeface="Verdana" pitchFamily="34" charset="0"/>
                          <a:cs typeface="Arial" pitchFamily="34" charset="0"/>
                        </a:rPr>
                        <a:t>Node and File Share Majority</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E7CE"/>
                    </a:solidFill>
                  </a:tcPr>
                </a:tc>
                <a:tc>
                  <a:txBody>
                    <a:bodyPr/>
                    <a:lstStyle/>
                    <a:p>
                      <a:pPr marL="231775" marR="0" lvl="0" indent="-173038" algn="l" defTabSz="914400" rtl="0" eaLnBrk="1" fontAlgn="base" latinLnBrk="0" hangingPunct="1">
                        <a:lnSpc>
                          <a:spcPct val="90000"/>
                        </a:lnSpc>
                        <a:spcBef>
                          <a:spcPct val="70000"/>
                        </a:spcBef>
                        <a:spcAft>
                          <a:spcPct val="0"/>
                        </a:spcAft>
                        <a:buClr>
                          <a:schemeClr val="hlink"/>
                        </a:buClr>
                        <a:buSzPct val="90000"/>
                        <a:buFontTx/>
                        <a:buChar char="•"/>
                        <a:tabLst/>
                      </a:pPr>
                      <a:r>
                        <a:rPr kumimoji="0" lang="en-US" sz="1800" b="0" i="0" u="none" strike="noStrike" cap="none" normalizeH="0" baseline="0" smtClean="0">
                          <a:ln>
                            <a:noFill/>
                          </a:ln>
                          <a:solidFill>
                            <a:schemeClr val="tx1"/>
                          </a:solidFill>
                          <a:effectLst/>
                          <a:latin typeface="Verdana" pitchFamily="34" charset="0"/>
                          <a:cs typeface="Arial" pitchFamily="34" charset="0"/>
                        </a:rPr>
                        <a:t>The nodes in the cluster and a file share witness have a vote </a:t>
                      </a:r>
                    </a:p>
                    <a:p>
                      <a:pPr marL="231775" marR="0" lvl="0" indent="-173038" algn="l" defTabSz="914400" rtl="0" eaLnBrk="1" fontAlgn="base" latinLnBrk="0" hangingPunct="1">
                        <a:lnSpc>
                          <a:spcPct val="90000"/>
                        </a:lnSpc>
                        <a:spcBef>
                          <a:spcPct val="70000"/>
                        </a:spcBef>
                        <a:spcAft>
                          <a:spcPct val="0"/>
                        </a:spcAft>
                        <a:buClr>
                          <a:schemeClr val="hlink"/>
                        </a:buClr>
                        <a:buSzPct val="90000"/>
                        <a:buFontTx/>
                        <a:buChar char="•"/>
                        <a:tabLst/>
                      </a:pPr>
                      <a:r>
                        <a:rPr kumimoji="0" lang="en-US" sz="1800" b="0" i="0" u="none" strike="noStrike" cap="none" normalizeH="0" baseline="0" smtClean="0">
                          <a:ln>
                            <a:noFill/>
                          </a:ln>
                          <a:solidFill>
                            <a:schemeClr val="tx1"/>
                          </a:solidFill>
                          <a:effectLst/>
                          <a:latin typeface="Verdana" pitchFamily="34" charset="0"/>
                          <a:cs typeface="Arial" pitchFamily="34" charset="0"/>
                        </a:rPr>
                        <a:t>Quorum is maintained when more than half of the votes are online</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17600">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1" i="0" u="none" strike="noStrike" cap="none" normalizeH="0" baseline="0" smtClean="0">
                          <a:ln>
                            <a:noFill/>
                          </a:ln>
                          <a:solidFill>
                            <a:schemeClr val="tx1"/>
                          </a:solidFill>
                          <a:effectLst/>
                          <a:latin typeface="Verdana" pitchFamily="34" charset="0"/>
                          <a:cs typeface="Arial" pitchFamily="34" charset="0"/>
                        </a:rPr>
                        <a:t>No Majority: Disk Only</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E7CE"/>
                    </a:solidFill>
                  </a:tcPr>
                </a:tc>
                <a:tc>
                  <a:txBody>
                    <a:bodyPr/>
                    <a:lstStyle/>
                    <a:p>
                      <a:pPr marL="231775" marR="0" lvl="0" indent="-173038" algn="l" defTabSz="914400" rtl="0" eaLnBrk="1" fontAlgn="base" latinLnBrk="0" hangingPunct="1">
                        <a:lnSpc>
                          <a:spcPct val="90000"/>
                        </a:lnSpc>
                        <a:spcBef>
                          <a:spcPct val="70000"/>
                        </a:spcBef>
                        <a:spcAft>
                          <a:spcPct val="0"/>
                        </a:spcAft>
                        <a:buClr>
                          <a:schemeClr val="hlink"/>
                        </a:buClr>
                        <a:buSzPct val="90000"/>
                        <a:buFontTx/>
                        <a:buChar char="•"/>
                        <a:tabLst/>
                      </a:pPr>
                      <a:r>
                        <a:rPr kumimoji="0" lang="en-US" sz="1800" b="0" i="0" u="none" strike="noStrike" cap="none" normalizeH="0" baseline="0" dirty="0" smtClean="0">
                          <a:ln>
                            <a:noFill/>
                          </a:ln>
                          <a:solidFill>
                            <a:schemeClr val="tx1"/>
                          </a:solidFill>
                          <a:effectLst/>
                          <a:latin typeface="Verdana" pitchFamily="34" charset="0"/>
                          <a:cs typeface="Arial" pitchFamily="34" charset="0"/>
                        </a:rPr>
                        <a:t>Only the quorum-shared disk has a vote</a:t>
                      </a:r>
                    </a:p>
                    <a:p>
                      <a:pPr marL="231775" marR="0" lvl="0" indent="-173038" algn="l" defTabSz="914400" rtl="0" eaLnBrk="1" fontAlgn="base" latinLnBrk="0" hangingPunct="1">
                        <a:lnSpc>
                          <a:spcPct val="90000"/>
                        </a:lnSpc>
                        <a:spcBef>
                          <a:spcPct val="70000"/>
                        </a:spcBef>
                        <a:spcAft>
                          <a:spcPct val="0"/>
                        </a:spcAft>
                        <a:buClr>
                          <a:schemeClr val="hlink"/>
                        </a:buClr>
                        <a:buSzPct val="90000"/>
                        <a:buFontTx/>
                        <a:buChar char="•"/>
                        <a:tabLst/>
                      </a:pPr>
                      <a:r>
                        <a:rPr kumimoji="0" lang="en-US" sz="1800" b="0" i="0" u="none" strike="noStrike" cap="none" normalizeH="0" baseline="0" dirty="0" smtClean="0">
                          <a:ln>
                            <a:noFill/>
                          </a:ln>
                          <a:solidFill>
                            <a:schemeClr val="tx1"/>
                          </a:solidFill>
                          <a:effectLst/>
                          <a:latin typeface="Verdana" pitchFamily="34" charset="0"/>
                          <a:cs typeface="Arial" pitchFamily="34" charset="0"/>
                        </a:rPr>
                        <a:t>Quorum is maintained when the shared disk is online</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956602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Configuring Failover Clustering </a:t>
            </a:r>
            <a:endParaRPr lang="en-GB"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1678" y="894945"/>
            <a:ext cx="7218454" cy="5408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44865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Demonstration: How to Configure a Failover Cluster</a:t>
            </a:r>
          </a:p>
        </p:txBody>
      </p:sp>
      <p:sp>
        <p:nvSpPr>
          <p:cNvPr id="4" name="Rectangle 3"/>
          <p:cNvSpPr txBox="1">
            <a:spLocks noChangeArrowheads="1"/>
          </p:cNvSpPr>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FontTx/>
              <a:buNone/>
            </a:pPr>
            <a:r>
              <a:rPr lang="en-US" b="1" dirty="0" smtClean="0"/>
              <a:t>In this demonstration, you will see how to: </a:t>
            </a:r>
          </a:p>
          <a:p>
            <a:pPr lvl="0"/>
            <a:r>
              <a:rPr lang="en-US" b="0" dirty="0"/>
              <a:t>Configure the iSCSI target software on </a:t>
            </a:r>
            <a:r>
              <a:rPr lang="en-US" b="0" dirty="0" smtClean="0"/>
              <a:t>NYC-SVR1</a:t>
            </a:r>
            <a:endParaRPr lang="en-GB" b="0" dirty="0"/>
          </a:p>
          <a:p>
            <a:pPr lvl="0"/>
            <a:r>
              <a:rPr lang="en-US" b="0" dirty="0"/>
              <a:t>Configure the iSCSI target software on </a:t>
            </a:r>
            <a:r>
              <a:rPr lang="en-US" b="0" dirty="0" smtClean="0"/>
              <a:t>NYC-SVR2</a:t>
            </a:r>
            <a:endParaRPr lang="en-GB" b="0" dirty="0"/>
          </a:p>
          <a:p>
            <a:pPr lvl="0"/>
            <a:r>
              <a:rPr lang="en-US" b="0" dirty="0"/>
              <a:t>Configure the shared </a:t>
            </a:r>
            <a:r>
              <a:rPr lang="en-US" b="0" dirty="0" smtClean="0"/>
              <a:t>disks</a:t>
            </a:r>
          </a:p>
          <a:p>
            <a:pPr lvl="0"/>
            <a:r>
              <a:rPr lang="en-US" b="0" dirty="0" smtClean="0"/>
              <a:t>Install the Failover Clustering feature</a:t>
            </a:r>
            <a:endParaRPr lang="en-GB" b="0" dirty="0"/>
          </a:p>
          <a:p>
            <a:pPr lvl="0"/>
            <a:r>
              <a:rPr lang="en-US" b="0" dirty="0"/>
              <a:t>Validate the failover </a:t>
            </a:r>
            <a:r>
              <a:rPr lang="en-US" b="0" dirty="0" smtClean="0"/>
              <a:t>cluster</a:t>
            </a:r>
            <a:endParaRPr lang="en-GB" b="0" dirty="0"/>
          </a:p>
          <a:p>
            <a:pPr lvl="0"/>
            <a:r>
              <a:rPr lang="en-US" b="0" dirty="0"/>
              <a:t>Use the Create </a:t>
            </a:r>
            <a:r>
              <a:rPr lang="en-US" b="0" dirty="0" smtClean="0"/>
              <a:t>Cluster </a:t>
            </a:r>
            <a:r>
              <a:rPr lang="en-US" b="0" dirty="0"/>
              <a:t>Wizard to build a simple failover </a:t>
            </a:r>
            <a:r>
              <a:rPr lang="en-US" b="0" dirty="0" smtClean="0"/>
              <a:t>cluster</a:t>
            </a:r>
            <a:endParaRPr lang="en-GB" b="0" dirty="0"/>
          </a:p>
        </p:txBody>
      </p:sp>
    </p:spTree>
    <p:extLst>
      <p:ext uri="{BB962C8B-B14F-4D97-AF65-F5344CB8AC3E}">
        <p14:creationId xmlns:p14="http://schemas.microsoft.com/office/powerpoint/2010/main" val="26272609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GB"/>
          </a:p>
        </p:txBody>
      </p:sp>
      <p:sp>
        <p:nvSpPr>
          <p:cNvPr id="4" name="Rectangle 2"/>
          <p:cNvSpPr txBox="1">
            <a:spLocks noChangeArrowheads="1"/>
          </p:cNvSpPr>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r>
              <a:rPr lang="en-US" smtClean="0"/>
              <a:t>Notes Page Over-flow Slide. Do Not Print Slide. See Notes pane.</a:t>
            </a:r>
            <a:endParaRPr lang="en-US" dirty="0" smtClean="0"/>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Tree>
    <p:extLst>
      <p:ext uri="{BB962C8B-B14F-4D97-AF65-F5344CB8AC3E}">
        <p14:creationId xmlns:p14="http://schemas.microsoft.com/office/powerpoint/2010/main" val="600971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GB"/>
          </a:p>
        </p:txBody>
      </p:sp>
      <p:sp>
        <p:nvSpPr>
          <p:cNvPr id="4" name="Rectangle 2"/>
          <p:cNvSpPr txBox="1">
            <a:spLocks noChangeArrowheads="1"/>
          </p:cNvSpPr>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Tree>
    <p:extLst>
      <p:ext uri="{BB962C8B-B14F-4D97-AF65-F5344CB8AC3E}">
        <p14:creationId xmlns:p14="http://schemas.microsoft.com/office/powerpoint/2010/main" val="20620577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GB"/>
          </a:p>
        </p:txBody>
      </p:sp>
      <p:sp>
        <p:nvSpPr>
          <p:cNvPr id="4" name="Rectangle 2"/>
          <p:cNvSpPr txBox="1">
            <a:spLocks noChangeArrowheads="1"/>
          </p:cNvSpPr>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Tree>
    <p:extLst>
      <p:ext uri="{BB962C8B-B14F-4D97-AF65-F5344CB8AC3E}">
        <p14:creationId xmlns:p14="http://schemas.microsoft.com/office/powerpoint/2010/main" val="39440117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Module Overview</a:t>
            </a:r>
          </a:p>
        </p:txBody>
      </p:sp>
      <p:sp>
        <p:nvSpPr>
          <p:cNvPr id="5123" name="Rectangle 3"/>
          <p:cNvSpPr>
            <a:spLocks noGrp="1" noChangeArrowheads="1"/>
          </p:cNvSpPr>
          <p:nvPr>
            <p:ph type="body" idx="1"/>
          </p:nvPr>
        </p:nvSpPr>
        <p:spPr/>
        <p:txBody>
          <a:bodyPr/>
          <a:lstStyle/>
          <a:p>
            <a:r>
              <a:rPr lang="en-US" dirty="0" smtClean="0"/>
              <a:t>Planning Network Load Balancing</a:t>
            </a:r>
          </a:p>
          <a:p>
            <a:r>
              <a:rPr lang="en-US" dirty="0" smtClean="0"/>
              <a:t>Planning Failover Clustering</a:t>
            </a:r>
          </a:p>
          <a:p>
            <a:r>
              <a:rPr lang="en-US" dirty="0" smtClean="0"/>
              <a:t>Planning for Service Availability</a:t>
            </a:r>
          </a:p>
          <a:p>
            <a:endParaRPr lang="en-US" dirty="0" smtClean="0"/>
          </a:p>
          <a:p>
            <a:pPr eaLnBrk="1" hangingPunct="1"/>
            <a:endParaRPr lang="en-US" dirty="0" smtClean="0"/>
          </a:p>
        </p:txBody>
      </p:sp>
    </p:spTree>
    <p:extLst>
      <p:ext uri="{BB962C8B-B14F-4D97-AF65-F5344CB8AC3E}">
        <p14:creationId xmlns:p14="http://schemas.microsoft.com/office/powerpoint/2010/main" val="448382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GB"/>
          </a:p>
        </p:txBody>
      </p:sp>
      <p:sp>
        <p:nvSpPr>
          <p:cNvPr id="4" name="Rectangle 2"/>
          <p:cNvSpPr txBox="1">
            <a:spLocks noChangeArrowheads="1"/>
          </p:cNvSpPr>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Tree>
    <p:extLst>
      <p:ext uri="{BB962C8B-B14F-4D97-AF65-F5344CB8AC3E}">
        <p14:creationId xmlns:p14="http://schemas.microsoft.com/office/powerpoint/2010/main" val="27905128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GB"/>
          </a:p>
        </p:txBody>
      </p:sp>
      <p:sp>
        <p:nvSpPr>
          <p:cNvPr id="4" name="Rectangle 2"/>
          <p:cNvSpPr txBox="1">
            <a:spLocks noChangeArrowheads="1"/>
          </p:cNvSpPr>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Tree>
    <p:extLst>
      <p:ext uri="{BB962C8B-B14F-4D97-AF65-F5344CB8AC3E}">
        <p14:creationId xmlns:p14="http://schemas.microsoft.com/office/powerpoint/2010/main" val="40814044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Considerations for Failover Clustering</a:t>
            </a:r>
          </a:p>
        </p:txBody>
      </p:sp>
      <p:sp>
        <p:nvSpPr>
          <p:cNvPr id="4" name="AutoShape 5"/>
          <p:cNvSpPr>
            <a:spLocks noChangeArrowheads="1"/>
          </p:cNvSpPr>
          <p:nvPr/>
        </p:nvSpPr>
        <p:spPr bwMode="auto">
          <a:xfrm>
            <a:off x="4705350" y="865188"/>
            <a:ext cx="4268788" cy="2614612"/>
          </a:xfrm>
          <a:prstGeom prst="roundRect">
            <a:avLst>
              <a:gd name="adj" fmla="val 7491"/>
            </a:avLst>
          </a:prstGeom>
          <a:solidFill>
            <a:srgbClr val="E8F6E4"/>
          </a:solidFill>
          <a:ln w="9525" algn="ctr">
            <a:solidFill>
              <a:srgbClr val="333333"/>
            </a:solidFill>
            <a:round/>
            <a:headEnd/>
            <a:tailEnd/>
          </a:ln>
        </p:spPr>
        <p:txBody>
          <a:bodyPr wrap="none" anchorCtr="1"/>
          <a:lstStyle/>
          <a:p>
            <a:endParaRPr lang="en-US" sz="1600"/>
          </a:p>
        </p:txBody>
      </p:sp>
      <p:sp>
        <p:nvSpPr>
          <p:cNvPr id="5" name="AutoShape 6"/>
          <p:cNvSpPr>
            <a:spLocks noChangeArrowheads="1"/>
          </p:cNvSpPr>
          <p:nvPr/>
        </p:nvSpPr>
        <p:spPr bwMode="auto">
          <a:xfrm>
            <a:off x="182563" y="866775"/>
            <a:ext cx="4270375" cy="2613025"/>
          </a:xfrm>
          <a:prstGeom prst="roundRect">
            <a:avLst>
              <a:gd name="adj" fmla="val 7477"/>
            </a:avLst>
          </a:prstGeom>
          <a:solidFill>
            <a:srgbClr val="DFD2EE"/>
          </a:solidFill>
          <a:ln w="9525" algn="ctr">
            <a:solidFill>
              <a:srgbClr val="333333"/>
            </a:solidFill>
            <a:round/>
            <a:headEnd/>
            <a:tailEnd/>
          </a:ln>
        </p:spPr>
        <p:txBody>
          <a:bodyPr wrap="none" anchorCtr="1"/>
          <a:lstStyle/>
          <a:p>
            <a:endParaRPr lang="en-US" sz="1600"/>
          </a:p>
        </p:txBody>
      </p:sp>
      <p:sp>
        <p:nvSpPr>
          <p:cNvPr id="6" name="AutoShape 5"/>
          <p:cNvSpPr>
            <a:spLocks noChangeArrowheads="1"/>
          </p:cNvSpPr>
          <p:nvPr/>
        </p:nvSpPr>
        <p:spPr bwMode="auto">
          <a:xfrm flipH="1">
            <a:off x="182563" y="3662363"/>
            <a:ext cx="4268787" cy="2614612"/>
          </a:xfrm>
          <a:prstGeom prst="roundRect">
            <a:avLst>
              <a:gd name="adj" fmla="val 7491"/>
            </a:avLst>
          </a:prstGeom>
          <a:solidFill>
            <a:srgbClr val="DEE7F1"/>
          </a:solidFill>
          <a:ln w="9525" algn="ctr">
            <a:solidFill>
              <a:srgbClr val="333333"/>
            </a:solidFill>
            <a:round/>
            <a:headEnd/>
            <a:tailEnd/>
          </a:ln>
        </p:spPr>
        <p:txBody>
          <a:bodyPr wrap="none" anchorCtr="1"/>
          <a:lstStyle/>
          <a:p>
            <a:endParaRPr lang="en-US" sz="1600"/>
          </a:p>
        </p:txBody>
      </p:sp>
      <p:sp>
        <p:nvSpPr>
          <p:cNvPr id="7" name="AutoShape 6"/>
          <p:cNvSpPr>
            <a:spLocks noChangeArrowheads="1"/>
          </p:cNvSpPr>
          <p:nvPr/>
        </p:nvSpPr>
        <p:spPr bwMode="auto">
          <a:xfrm flipH="1">
            <a:off x="4711700" y="3663950"/>
            <a:ext cx="4270375" cy="2613025"/>
          </a:xfrm>
          <a:prstGeom prst="roundRect">
            <a:avLst>
              <a:gd name="adj" fmla="val 7477"/>
            </a:avLst>
          </a:prstGeom>
          <a:solidFill>
            <a:srgbClr val="F6D9D4"/>
          </a:solidFill>
          <a:ln w="9525" algn="ctr">
            <a:solidFill>
              <a:srgbClr val="333333"/>
            </a:solidFill>
            <a:round/>
            <a:headEnd/>
            <a:tailEnd/>
          </a:ln>
        </p:spPr>
        <p:txBody>
          <a:bodyPr wrap="none" anchorCtr="1"/>
          <a:lstStyle/>
          <a:p>
            <a:endParaRPr lang="en-US" sz="1600"/>
          </a:p>
        </p:txBody>
      </p:sp>
      <p:grpSp>
        <p:nvGrpSpPr>
          <p:cNvPr id="8" name="Group 8"/>
          <p:cNvGrpSpPr>
            <a:grpSpLocks/>
          </p:cNvGrpSpPr>
          <p:nvPr/>
        </p:nvGrpSpPr>
        <p:grpSpPr bwMode="auto">
          <a:xfrm>
            <a:off x="1263650" y="1350963"/>
            <a:ext cx="2027238" cy="1752600"/>
            <a:chOff x="1632" y="2005"/>
            <a:chExt cx="2286" cy="1976"/>
          </a:xfrm>
        </p:grpSpPr>
        <p:pic>
          <p:nvPicPr>
            <p:cNvPr id="9" name="Picture 5" descr="C:\Documents and Settings\philipmorgan\My Documents\Aeshen\MSFT-LHS-Course\Working Dir\Graphics\ServerConnector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2" y="2005"/>
              <a:ext cx="2286" cy="1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7" descr="C:\Documents and Settings\philipmorgan\My Documents\Aeshen\MSFT-LHS-Course\Working Dir\Graphics\Datab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95" y="3298"/>
              <a:ext cx="847" cy="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1" name="Picture 5" descr="C:\Documents and Settings\philipmorgan\My Documents\Aeshen\MSFT-LHS-Course\Working Dir\Graphics\ServerConnector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08100" y="3944938"/>
            <a:ext cx="2027238"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oup 12"/>
          <p:cNvGrpSpPr>
            <a:grpSpLocks/>
          </p:cNvGrpSpPr>
          <p:nvPr/>
        </p:nvGrpSpPr>
        <p:grpSpPr bwMode="auto">
          <a:xfrm>
            <a:off x="5540375" y="1301750"/>
            <a:ext cx="2027238" cy="1752600"/>
            <a:chOff x="1632" y="2005"/>
            <a:chExt cx="2286" cy="1976"/>
          </a:xfrm>
        </p:grpSpPr>
        <p:pic>
          <p:nvPicPr>
            <p:cNvPr id="13" name="Picture 5" descr="C:\Documents and Settings\philipmorgan\My Documents\Aeshen\MSFT-LHS-Course\Working Dir\Graphics\ServerConnector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2" y="2005"/>
              <a:ext cx="2286" cy="1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 descr="C:\Documents and Settings\philipmorgan\My Documents\Aeshen\MSFT-LHS-Course\Working Dir\Graphics\Datab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95" y="3298"/>
              <a:ext cx="847" cy="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5" name="Picture 15" descr="Folder_Ope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09763" y="2386013"/>
            <a:ext cx="70485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8" descr="DatabaseEngin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84325" y="5084763"/>
            <a:ext cx="1141413" cy="58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 name="Group 22"/>
          <p:cNvGrpSpPr>
            <a:grpSpLocks/>
          </p:cNvGrpSpPr>
          <p:nvPr/>
        </p:nvGrpSpPr>
        <p:grpSpPr bwMode="auto">
          <a:xfrm>
            <a:off x="5976938" y="2103438"/>
            <a:ext cx="1155700" cy="923925"/>
            <a:chOff x="2341" y="1971"/>
            <a:chExt cx="728" cy="582"/>
          </a:xfrm>
        </p:grpSpPr>
        <p:pic>
          <p:nvPicPr>
            <p:cNvPr id="18" name="Picture 17" descr="Mailbox_Closed"/>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41" y="1971"/>
              <a:ext cx="536"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9" descr="Mailbox_Closed"/>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37" y="2067"/>
              <a:ext cx="536"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0" descr="Mailbox_Closed"/>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533" y="2163"/>
              <a:ext cx="536"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 name="Text Box 23"/>
          <p:cNvSpPr txBox="1">
            <a:spLocks noChangeArrowheads="1"/>
          </p:cNvSpPr>
          <p:nvPr/>
        </p:nvSpPr>
        <p:spPr bwMode="auto">
          <a:xfrm>
            <a:off x="1725613" y="3136900"/>
            <a:ext cx="11461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a:t>File Server</a:t>
            </a:r>
          </a:p>
        </p:txBody>
      </p:sp>
      <p:sp>
        <p:nvSpPr>
          <p:cNvPr id="22" name="Text Box 24"/>
          <p:cNvSpPr txBox="1">
            <a:spLocks noChangeArrowheads="1"/>
          </p:cNvSpPr>
          <p:nvPr/>
        </p:nvSpPr>
        <p:spPr bwMode="auto">
          <a:xfrm>
            <a:off x="5700713" y="3086100"/>
            <a:ext cx="18430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a:t>Application Server</a:t>
            </a:r>
          </a:p>
        </p:txBody>
      </p:sp>
      <p:sp>
        <p:nvSpPr>
          <p:cNvPr id="23" name="Text Box 25"/>
          <p:cNvSpPr txBox="1">
            <a:spLocks noChangeArrowheads="1"/>
          </p:cNvSpPr>
          <p:nvPr/>
        </p:nvSpPr>
        <p:spPr bwMode="auto">
          <a:xfrm>
            <a:off x="1519238" y="5751513"/>
            <a:ext cx="16573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a:t>Database Server</a:t>
            </a:r>
          </a:p>
        </p:txBody>
      </p:sp>
      <p:pic>
        <p:nvPicPr>
          <p:cNvPr id="24" name="Picture 5" descr="C:\Documents and Settings\philipmorgan\My Documents\Aeshen\MSFT-LHS-Course\Working Dir\Graphics\ServerConnector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24513" y="3913188"/>
            <a:ext cx="2027237"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25"/>
          <p:cNvSpPr txBox="1">
            <a:spLocks noChangeArrowheads="1"/>
          </p:cNvSpPr>
          <p:nvPr/>
        </p:nvSpPr>
        <p:spPr bwMode="auto">
          <a:xfrm>
            <a:off x="5724525" y="5719763"/>
            <a:ext cx="2400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a:t>Hyper-V™ Server</a:t>
            </a:r>
          </a:p>
        </p:txBody>
      </p:sp>
      <p:pic>
        <p:nvPicPr>
          <p:cNvPr id="26" name="Picture 7" descr="C:\Documents and Settings\philipmorgan\My Documents\Aeshen\MSFT-LHS-Course\Working Dir\Graphics\Datab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42063" y="5062538"/>
            <a:ext cx="750887"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5" descr="C:\Users\philipmorgan\Desktop\MSL-PPT-Graphics\VirtualMachin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81738" y="4811713"/>
            <a:ext cx="5365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5" descr="C:\Users\philipmorgan\Desktop\MSL-PPT-Graphics\VirtualMachin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645275" y="4892675"/>
            <a:ext cx="53657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20082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3</a:t>
            </a:r>
            <a:r>
              <a:rPr lang="en-US" dirty="0"/>
              <a:t>: Planning for Service Availability</a:t>
            </a:r>
            <a:endParaRPr lang="en-US" dirty="0" smtClean="0"/>
          </a:p>
        </p:txBody>
      </p:sp>
      <p:sp>
        <p:nvSpPr>
          <p:cNvPr id="6147" name="Rectangle 3"/>
          <p:cNvSpPr>
            <a:spLocks noGrp="1" noChangeArrowheads="1"/>
          </p:cNvSpPr>
          <p:nvPr>
            <p:ph type="body" idx="1"/>
          </p:nvPr>
        </p:nvSpPr>
        <p:spPr/>
        <p:txBody>
          <a:bodyPr/>
          <a:lstStyle/>
          <a:p>
            <a:endParaRPr lang="en-US" dirty="0" smtClean="0"/>
          </a:p>
          <a:p>
            <a:pPr eaLnBrk="1" hangingPunct="1"/>
            <a:endParaRPr lang="en-GB" dirty="0" smtClean="0"/>
          </a:p>
        </p:txBody>
      </p:sp>
      <p:sp>
        <p:nvSpPr>
          <p:cNvPr id="4" name="Rectangle 3"/>
          <p:cNvSpPr txBox="1">
            <a:spLocks noChangeArrowheads="1"/>
          </p:cNvSpPr>
          <p:nvPr/>
        </p:nvSpPr>
        <p:spPr bwMode="auto">
          <a:xfrm>
            <a:off x="611188" y="11445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b="0" dirty="0" smtClean="0"/>
              <a:t>Discussion: What Is Service Redundancy?</a:t>
            </a:r>
            <a:endParaRPr lang="en-US" b="0" dirty="0"/>
          </a:p>
          <a:p>
            <a:r>
              <a:rPr lang="en-US" b="0" dirty="0" smtClean="0"/>
              <a:t>Discussion: Network Infrastructure Availability</a:t>
            </a:r>
            <a:endParaRPr lang="en-US" b="0" dirty="0"/>
          </a:p>
          <a:p>
            <a:r>
              <a:rPr lang="en-US" b="0" dirty="0" smtClean="0"/>
              <a:t>Discussion: Monitoring </a:t>
            </a:r>
            <a:r>
              <a:rPr lang="en-US" b="0" dirty="0"/>
              <a:t>Service </a:t>
            </a:r>
            <a:r>
              <a:rPr lang="en-US" b="0" dirty="0" smtClean="0"/>
              <a:t>Availability</a:t>
            </a:r>
            <a:endParaRPr lang="en-US" b="0" dirty="0"/>
          </a:p>
        </p:txBody>
      </p:sp>
    </p:spTree>
    <p:extLst>
      <p:ext uri="{BB962C8B-B14F-4D97-AF65-F5344CB8AC3E}">
        <p14:creationId xmlns:p14="http://schemas.microsoft.com/office/powerpoint/2010/main" val="338560275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Discussion: What </a:t>
            </a:r>
            <a:r>
              <a:rPr lang="en-GB" dirty="0"/>
              <a:t>Is Service Redundancy?</a:t>
            </a:r>
          </a:p>
        </p:txBody>
      </p:sp>
      <p:pic>
        <p:nvPicPr>
          <p:cNvPr id="4" name="Picture 9" descr="C:\Users\tfrink.NORTHAMERICA\Pictures\MSL Approved graphics from Vendor Resource Toolkit\Graphics\Collection_Group.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43125" y="3303588"/>
            <a:ext cx="3819525"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C:\Users\tfrink.NORTHAMERICA\Pictures\MSL Approved graphics from Vendor Resource Toolkit\Graphics\ChatBubbl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43125" y="1095375"/>
            <a:ext cx="6523038" cy="278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0"/>
          <p:cNvSpPr txBox="1">
            <a:spLocks noChangeArrowheads="1"/>
          </p:cNvSpPr>
          <p:nvPr/>
        </p:nvSpPr>
        <p:spPr bwMode="auto">
          <a:xfrm>
            <a:off x="3424238" y="1606550"/>
            <a:ext cx="4054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2000" dirty="0" smtClean="0">
                <a:latin typeface="Arial" pitchFamily="34" charset="0"/>
              </a:rPr>
              <a:t>What is service redundancy?</a:t>
            </a:r>
            <a:endParaRPr lang="en-US" sz="2000" dirty="0">
              <a:latin typeface="Arial" pitchFamily="34" charset="0"/>
            </a:endParaRPr>
          </a:p>
        </p:txBody>
      </p:sp>
    </p:spTree>
    <p:extLst>
      <p:ext uri="{BB962C8B-B14F-4D97-AF65-F5344CB8AC3E}">
        <p14:creationId xmlns:p14="http://schemas.microsoft.com/office/powerpoint/2010/main" val="353402538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 Network </a:t>
            </a:r>
            <a:r>
              <a:rPr lang="en-US" dirty="0"/>
              <a:t>Infrastructure Availability</a:t>
            </a:r>
            <a:endParaRPr lang="en-GB" dirty="0"/>
          </a:p>
        </p:txBody>
      </p:sp>
      <p:sp>
        <p:nvSpPr>
          <p:cNvPr id="7" name="AutoShape 4"/>
          <p:cNvSpPr>
            <a:spLocks noChangeArrowheads="1"/>
          </p:cNvSpPr>
          <p:nvPr/>
        </p:nvSpPr>
        <p:spPr bwMode="auto">
          <a:xfrm>
            <a:off x="1062832" y="1352479"/>
            <a:ext cx="6945312" cy="3219521"/>
          </a:xfrm>
          <a:prstGeom prst="roundRect">
            <a:avLst>
              <a:gd name="adj" fmla="val 3537"/>
            </a:avLst>
          </a:prstGeom>
          <a:solidFill>
            <a:srgbClr val="BBCDE3"/>
          </a:solidFill>
          <a:ln w="9525">
            <a:solidFill>
              <a:srgbClr val="4D4D4D"/>
            </a:solidFill>
            <a:round/>
            <a:headEnd/>
            <a:tailEnd/>
          </a:ln>
          <a:effectLst>
            <a:outerShdw dist="35921" dir="2700000" algn="ctr" rotWithShape="0">
              <a:srgbClr val="AFAFAF"/>
            </a:outerShdw>
          </a:effectLst>
        </p:spPr>
        <p:txBody>
          <a:bodyPr lIns="182880"/>
          <a:lstStyle/>
          <a:p>
            <a:pPr algn="l">
              <a:lnSpc>
                <a:spcPct val="90000"/>
              </a:lnSpc>
              <a:spcBef>
                <a:spcPct val="40000"/>
              </a:spcBef>
              <a:defRPr/>
            </a:pPr>
            <a:r>
              <a:rPr lang="en-US" sz="2000" dirty="0" smtClean="0"/>
              <a:t>Unavailability of the following services can impact other services and applications:  </a:t>
            </a:r>
            <a:endParaRPr lang="en-US" sz="2000" dirty="0"/>
          </a:p>
        </p:txBody>
      </p:sp>
      <p:sp>
        <p:nvSpPr>
          <p:cNvPr id="8" name="AutoShape 5"/>
          <p:cNvSpPr>
            <a:spLocks noChangeArrowheads="1"/>
          </p:cNvSpPr>
          <p:nvPr/>
        </p:nvSpPr>
        <p:spPr bwMode="auto">
          <a:xfrm>
            <a:off x="1266032" y="2169518"/>
            <a:ext cx="6565900" cy="2101989"/>
          </a:xfrm>
          <a:prstGeom prst="roundRect">
            <a:avLst>
              <a:gd name="adj" fmla="val 4190"/>
            </a:avLst>
          </a:prstGeom>
          <a:gradFill rotWithShape="1">
            <a:gsLst>
              <a:gs pos="0">
                <a:srgbClr val="EEEFD7"/>
              </a:gs>
              <a:gs pos="100000">
                <a:srgbClr val="D5D69C"/>
              </a:gs>
            </a:gsLst>
            <a:lin ang="2700000" scaled="1"/>
          </a:gradFill>
          <a:ln w="9525" algn="ctr">
            <a:solidFill>
              <a:srgbClr val="4D4D4D"/>
            </a:solidFill>
            <a:round/>
            <a:headEnd/>
            <a:tailEnd/>
          </a:ln>
          <a:effectLst>
            <a:outerShdw dist="35921" dir="2700000" algn="ctr" rotWithShape="0">
              <a:srgbClr val="AFAFAF"/>
            </a:outerShdw>
          </a:effectLst>
        </p:spPr>
        <p:txBody>
          <a:bodyPr tIns="91440" bIns="91440" anchor="ctr">
            <a:spAutoFit/>
          </a:bodyPr>
          <a:lstStyle/>
          <a:p>
            <a:pPr marL="231775" indent="-231775" algn="l">
              <a:lnSpc>
                <a:spcPct val="90000"/>
              </a:lnSpc>
              <a:spcBef>
                <a:spcPct val="40000"/>
              </a:spcBef>
              <a:buClr>
                <a:schemeClr val="hlink"/>
              </a:buClr>
              <a:buFontTx/>
              <a:buChar char="•"/>
              <a:defRPr/>
            </a:pPr>
            <a:r>
              <a:rPr lang="en-GB" sz="2000" b="0" dirty="0" smtClean="0"/>
              <a:t>AD DS</a:t>
            </a:r>
          </a:p>
          <a:p>
            <a:pPr marL="231775" indent="-231775" algn="l">
              <a:lnSpc>
                <a:spcPct val="90000"/>
              </a:lnSpc>
              <a:spcBef>
                <a:spcPct val="40000"/>
              </a:spcBef>
              <a:buClr>
                <a:schemeClr val="hlink"/>
              </a:buClr>
              <a:buFontTx/>
              <a:buChar char="•"/>
              <a:defRPr/>
            </a:pPr>
            <a:r>
              <a:rPr lang="en-GB" sz="2000" b="0" dirty="0" smtClean="0"/>
              <a:t>DNS</a:t>
            </a:r>
          </a:p>
          <a:p>
            <a:pPr marL="231775" indent="-231775" algn="l">
              <a:lnSpc>
                <a:spcPct val="90000"/>
              </a:lnSpc>
              <a:spcBef>
                <a:spcPct val="40000"/>
              </a:spcBef>
              <a:buClr>
                <a:schemeClr val="hlink"/>
              </a:buClr>
              <a:buFontTx/>
              <a:buChar char="•"/>
              <a:defRPr/>
            </a:pPr>
            <a:r>
              <a:rPr lang="en-GB" sz="2000" b="0" dirty="0" smtClean="0"/>
              <a:t>DHCP</a:t>
            </a:r>
          </a:p>
          <a:p>
            <a:pPr marL="231775" indent="-231775" algn="l">
              <a:lnSpc>
                <a:spcPct val="90000"/>
              </a:lnSpc>
              <a:spcBef>
                <a:spcPct val="40000"/>
              </a:spcBef>
              <a:buClr>
                <a:schemeClr val="hlink"/>
              </a:buClr>
              <a:buFontTx/>
              <a:buChar char="•"/>
              <a:defRPr/>
            </a:pPr>
            <a:r>
              <a:rPr lang="en-GB" sz="2000" b="0" dirty="0" smtClean="0"/>
              <a:t>NPS</a:t>
            </a:r>
          </a:p>
          <a:p>
            <a:pPr marL="231775" indent="-231775" algn="l">
              <a:lnSpc>
                <a:spcPct val="90000"/>
              </a:lnSpc>
              <a:spcBef>
                <a:spcPct val="40000"/>
              </a:spcBef>
              <a:buClr>
                <a:schemeClr val="hlink"/>
              </a:buClr>
              <a:buFontTx/>
              <a:buChar char="•"/>
              <a:defRPr/>
            </a:pPr>
            <a:r>
              <a:rPr lang="en-GB" sz="2000" b="0" dirty="0" smtClean="0"/>
              <a:t>AD CS</a:t>
            </a:r>
            <a:endParaRPr lang="en-GB" sz="2000" b="0" dirty="0"/>
          </a:p>
        </p:txBody>
      </p:sp>
      <p:sp>
        <p:nvSpPr>
          <p:cNvPr id="9" name="AutoShape 6"/>
          <p:cNvSpPr>
            <a:spLocks noChangeArrowheads="1"/>
          </p:cNvSpPr>
          <p:nvPr/>
        </p:nvSpPr>
        <p:spPr bwMode="auto">
          <a:xfrm>
            <a:off x="1051718" y="5164766"/>
            <a:ext cx="6956425" cy="729520"/>
          </a:xfrm>
          <a:prstGeom prst="roundRect">
            <a:avLst>
              <a:gd name="adj" fmla="val 12106"/>
            </a:avLst>
          </a:prstGeom>
          <a:gradFill rotWithShape="1">
            <a:gsLst>
              <a:gs pos="0">
                <a:srgbClr val="EAABA0"/>
              </a:gs>
              <a:gs pos="100000">
                <a:srgbClr val="F6D9D4"/>
              </a:gs>
            </a:gsLst>
            <a:lin ang="2700000" scaled="1"/>
          </a:gradFill>
          <a:ln w="9525" algn="ctr">
            <a:solidFill>
              <a:srgbClr val="4D4D4D"/>
            </a:solidFill>
            <a:round/>
            <a:headEnd/>
            <a:tailEnd/>
          </a:ln>
          <a:effectLst>
            <a:outerShdw dist="35921" dir="2700000" algn="ctr" rotWithShape="0">
              <a:srgbClr val="777777">
                <a:alpha val="50000"/>
              </a:srgbClr>
            </a:outerShdw>
          </a:effectLst>
        </p:spPr>
        <p:txBody>
          <a:bodyPr lIns="182880" tIns="91440" bIns="91440" anchor="ctr">
            <a:spAutoFit/>
          </a:bodyPr>
          <a:lstStyle/>
          <a:p>
            <a:pPr>
              <a:lnSpc>
                <a:spcPct val="90000"/>
              </a:lnSpc>
              <a:defRPr/>
            </a:pPr>
            <a:r>
              <a:rPr lang="en-US" dirty="0"/>
              <a:t>How do you implement these services </a:t>
            </a:r>
            <a:r>
              <a:rPr lang="en-US" dirty="0" smtClean="0"/>
              <a:t>to </a:t>
            </a:r>
            <a:r>
              <a:rPr lang="en-US" dirty="0"/>
              <a:t>provide for </a:t>
            </a:r>
            <a:r>
              <a:rPr lang="en-US" dirty="0" smtClean="0"/>
              <a:t>high availability?</a:t>
            </a:r>
            <a:endParaRPr lang="en-US" dirty="0">
              <a:solidFill>
                <a:schemeClr val="tx2"/>
              </a:solidFill>
            </a:endParaRPr>
          </a:p>
        </p:txBody>
      </p:sp>
    </p:spTree>
    <p:extLst>
      <p:ext uri="{BB962C8B-B14F-4D97-AF65-F5344CB8AC3E}">
        <p14:creationId xmlns:p14="http://schemas.microsoft.com/office/powerpoint/2010/main" val="35246833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GB"/>
          </a:p>
        </p:txBody>
      </p:sp>
      <p:sp>
        <p:nvSpPr>
          <p:cNvPr id="4" name="Rectangle 2"/>
          <p:cNvSpPr txBox="1">
            <a:spLocks noChangeArrowheads="1"/>
          </p:cNvSpPr>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r>
              <a:rPr lang="en-US" smtClean="0"/>
              <a:t>Notes Page Over-flow Slide. Do Not Print Slide. See Notes pane.</a:t>
            </a:r>
            <a:endParaRPr lang="en-US" dirty="0" smtClean="0"/>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Tree>
    <p:extLst>
      <p:ext uri="{BB962C8B-B14F-4D97-AF65-F5344CB8AC3E}">
        <p14:creationId xmlns:p14="http://schemas.microsoft.com/office/powerpoint/2010/main" val="3118735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Discussion: Monitoring </a:t>
            </a:r>
            <a:r>
              <a:rPr lang="en-GB" dirty="0"/>
              <a:t>Service Availability</a:t>
            </a:r>
          </a:p>
        </p:txBody>
      </p:sp>
      <p:pic>
        <p:nvPicPr>
          <p:cNvPr id="4" name="Picture 9" descr="C:\Users\tfrink.NORTHAMERICA\Pictures\MSL Approved graphics from Vendor Resource Toolkit\Graphics\Collection_Group.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43125" y="3303588"/>
            <a:ext cx="3819525"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C:\Users\tfrink.NORTHAMERICA\Pictures\MSL Approved graphics from Vendor Resource Toolkit\Graphics\ChatBubbl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43125" y="1095375"/>
            <a:ext cx="6523038" cy="278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0"/>
          <p:cNvSpPr txBox="1">
            <a:spLocks noChangeArrowheads="1"/>
          </p:cNvSpPr>
          <p:nvPr/>
        </p:nvSpPr>
        <p:spPr bwMode="auto">
          <a:xfrm>
            <a:off x="3424238" y="1606550"/>
            <a:ext cx="40544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2000" dirty="0" smtClean="0">
                <a:latin typeface="Arial" pitchFamily="34" charset="0"/>
              </a:rPr>
              <a:t>How do you monitor service availability?</a:t>
            </a:r>
            <a:endParaRPr lang="en-US" sz="2000" dirty="0">
              <a:latin typeface="Arial" pitchFamily="34" charset="0"/>
            </a:endParaRPr>
          </a:p>
        </p:txBody>
      </p:sp>
    </p:spTree>
    <p:extLst>
      <p:ext uri="{BB962C8B-B14F-4D97-AF65-F5344CB8AC3E}">
        <p14:creationId xmlns:p14="http://schemas.microsoft.com/office/powerpoint/2010/main" val="249059531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dirty="0" smtClean="0"/>
              <a:t>Lab: </a:t>
            </a:r>
            <a:r>
              <a:rPr lang="en-US" dirty="0"/>
              <a:t>Planning </a:t>
            </a:r>
            <a:r>
              <a:rPr lang="en-US"/>
              <a:t>and </a:t>
            </a:r>
            <a:r>
              <a:rPr lang="en-US" smtClean="0"/>
              <a:t>Implementing High </a:t>
            </a:r>
            <a:r>
              <a:rPr lang="en-US" dirty="0"/>
              <a:t>Availability</a:t>
            </a:r>
            <a:endParaRPr lang="en-US" dirty="0" smtClean="0"/>
          </a:p>
        </p:txBody>
      </p:sp>
      <p:sp>
        <p:nvSpPr>
          <p:cNvPr id="40963" name="Rectangle 3"/>
          <p:cNvSpPr>
            <a:spLocks noChangeArrowheads="1"/>
          </p:cNvSpPr>
          <p:nvPr/>
        </p:nvSpPr>
        <p:spPr bwMode="auto">
          <a:xfrm>
            <a:off x="496888" y="1089025"/>
            <a:ext cx="7751762" cy="438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174625" indent="-174625" eaLnBrk="0" hangingPunct="0">
              <a:lnSpc>
                <a:spcPct val="90000"/>
              </a:lnSpc>
              <a:spcBef>
                <a:spcPct val="70000"/>
              </a:spcBef>
              <a:buClr>
                <a:schemeClr val="hlink"/>
              </a:buClr>
              <a:buSzPct val="90000"/>
              <a:buFontTx/>
              <a:buChar char="•"/>
            </a:pPr>
            <a:r>
              <a:rPr lang="en-US" sz="2000" b="0" dirty="0"/>
              <a:t>Exercise 1: </a:t>
            </a:r>
            <a:r>
              <a:rPr lang="en-GB" sz="2000" b="0" dirty="0" smtClean="0"/>
              <a:t>Planning High Availability</a:t>
            </a:r>
            <a:endParaRPr lang="en-US" sz="2000" b="0" dirty="0" smtClean="0"/>
          </a:p>
          <a:p>
            <a:pPr marL="174625" indent="-174625" eaLnBrk="0" hangingPunct="0">
              <a:lnSpc>
                <a:spcPct val="90000"/>
              </a:lnSpc>
              <a:spcBef>
                <a:spcPct val="70000"/>
              </a:spcBef>
              <a:buClr>
                <a:schemeClr val="hlink"/>
              </a:buClr>
              <a:buSzPct val="90000"/>
              <a:buFontTx/>
              <a:buChar char="•"/>
            </a:pPr>
            <a:r>
              <a:rPr lang="en-US" sz="2000" b="0" dirty="0" smtClean="0"/>
              <a:t>Exercise </a:t>
            </a:r>
            <a:r>
              <a:rPr lang="en-US" sz="2000" b="0" dirty="0"/>
              <a:t>2: </a:t>
            </a:r>
            <a:r>
              <a:rPr lang="en-GB" sz="2000" b="0" dirty="0" smtClean="0"/>
              <a:t>Implementing High Availability</a:t>
            </a:r>
            <a:endParaRPr lang="en-US" sz="2000" b="0" dirty="0" smtClean="0"/>
          </a:p>
          <a:p>
            <a:pPr marL="174625" indent="-174625" eaLnBrk="0" hangingPunct="0">
              <a:lnSpc>
                <a:spcPct val="90000"/>
              </a:lnSpc>
              <a:spcBef>
                <a:spcPct val="70000"/>
              </a:spcBef>
              <a:buClr>
                <a:schemeClr val="hlink"/>
              </a:buClr>
              <a:buSzPct val="90000"/>
              <a:buFontTx/>
              <a:buChar char="•"/>
            </a:pPr>
            <a:endParaRPr lang="en-US" sz="2000" b="0" dirty="0"/>
          </a:p>
        </p:txBody>
      </p:sp>
      <p:sp>
        <p:nvSpPr>
          <p:cNvPr id="40964" name="Rectangle 131"/>
          <p:cNvSpPr>
            <a:spLocks noChangeArrowheads="1"/>
          </p:cNvSpPr>
          <p:nvPr/>
        </p:nvSpPr>
        <p:spPr bwMode="auto">
          <a:xfrm>
            <a:off x="458788" y="6132513"/>
            <a:ext cx="403383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ctr" eaLnBrk="0" hangingPunct="0"/>
            <a:r>
              <a:rPr lang="en-GB" sz="1600" dirty="0"/>
              <a:t>Estimated time: </a:t>
            </a:r>
            <a:r>
              <a:rPr lang="en-US" altLang="ko-KR" sz="1600" dirty="0" smtClean="0">
                <a:solidFill>
                  <a:srgbClr val="FF0000"/>
                </a:solidFill>
                <a:ea typeface="굴림" pitchFamily="34" charset="-127"/>
              </a:rPr>
              <a:t>75 </a:t>
            </a:r>
            <a:r>
              <a:rPr lang="en-GB" sz="1600" dirty="0" smtClean="0">
                <a:ea typeface="굴림" pitchFamily="34" charset="-127"/>
              </a:rPr>
              <a:t>minutes</a:t>
            </a:r>
            <a:endParaRPr lang="en-GB" sz="1600" dirty="0">
              <a:ea typeface="굴림" pitchFamily="34" charset="-127"/>
            </a:endParaRPr>
          </a:p>
        </p:txBody>
      </p:sp>
      <p:sp>
        <p:nvSpPr>
          <p:cNvPr id="40965" name="Rectangle 29"/>
          <p:cNvSpPr>
            <a:spLocks noChangeArrowheads="1"/>
          </p:cNvSpPr>
          <p:nvPr/>
        </p:nvSpPr>
        <p:spPr bwMode="auto">
          <a:xfrm>
            <a:off x="458788" y="2924079"/>
            <a:ext cx="450373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p>
            <a:pPr eaLnBrk="0" hangingPunct="0">
              <a:lnSpc>
                <a:spcPct val="90000"/>
              </a:lnSpc>
              <a:spcBef>
                <a:spcPct val="70000"/>
              </a:spcBef>
              <a:buClr>
                <a:schemeClr val="hlink"/>
              </a:buClr>
              <a:buSzPct val="90000"/>
              <a:tabLst>
                <a:tab pos="2176463" algn="l"/>
              </a:tabLst>
            </a:pPr>
            <a:r>
              <a:rPr lang="en-GB" sz="1900" b="0" dirty="0"/>
              <a:t>Logon information</a:t>
            </a:r>
          </a:p>
        </p:txBody>
      </p:sp>
      <p:graphicFrame>
        <p:nvGraphicFramePr>
          <p:cNvPr id="6" name="Group 130"/>
          <p:cNvGraphicFramePr>
            <a:graphicFrameLocks noGrp="1"/>
          </p:cNvGraphicFramePr>
          <p:nvPr>
            <p:extLst>
              <p:ext uri="{D42A27DB-BD31-4B8C-83A1-F6EECF244321}">
                <p14:modId xmlns:p14="http://schemas.microsoft.com/office/powerpoint/2010/main" val="2986880072"/>
              </p:ext>
            </p:extLst>
          </p:nvPr>
        </p:nvGraphicFramePr>
        <p:xfrm>
          <a:off x="473319" y="3433853"/>
          <a:ext cx="5567119" cy="2119758"/>
        </p:xfrm>
        <a:graphic>
          <a:graphicData uri="http://schemas.openxmlformats.org/drawingml/2006/table">
            <a:tbl>
              <a:tblPr>
                <a:tableStyleId>{284E427A-3D55-4303-BF80-6455036E1DE7}</a:tableStyleId>
              </a:tblPr>
              <a:tblGrid>
                <a:gridCol w="2714625"/>
                <a:gridCol w="2852494"/>
              </a:tblGrid>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Virtual machines</a:t>
                      </a:r>
                      <a:endParaRPr kumimoji="0" lang="en-US" sz="1800" b="0" i="1"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6433A-NYC-DC1</a:t>
                      </a:r>
                      <a:br>
                        <a:rPr kumimoji="0" lang="en-US" sz="1800" u="none" strike="noStrike" cap="none" normalizeH="0" baseline="0" dirty="0" smtClean="0">
                          <a:ln>
                            <a:noFill/>
                          </a:ln>
                          <a:effectLst/>
                        </a:rPr>
                      </a:br>
                      <a:r>
                        <a:rPr kumimoji="0" lang="en-US" sz="1800" u="none" strike="noStrike" cap="none" normalizeH="0" baseline="0" dirty="0" smtClean="0">
                          <a:ln>
                            <a:noFill/>
                          </a:ln>
                          <a:effectLst/>
                        </a:rPr>
                        <a:t>6433A-NYC-SVR1</a:t>
                      </a:r>
                      <a:br>
                        <a:rPr kumimoji="0" lang="en-US" sz="1800" u="none" strike="noStrike" cap="none" normalizeH="0" baseline="0" dirty="0" smtClean="0">
                          <a:ln>
                            <a:noFill/>
                          </a:ln>
                          <a:effectLst/>
                        </a:rPr>
                      </a:br>
                      <a:r>
                        <a:rPr kumimoji="0" lang="en-US" sz="1800" u="none" strike="noStrike" cap="none" normalizeH="0" baseline="0" dirty="0" smtClean="0">
                          <a:ln>
                            <a:noFill/>
                          </a:ln>
                          <a:effectLst/>
                        </a:rPr>
                        <a:t>6433A-NYC-SVR2</a:t>
                      </a:r>
                      <a:br>
                        <a:rPr kumimoji="0" lang="en-US" sz="1800" u="none" strike="noStrike" cap="none" normalizeH="0" baseline="0" dirty="0" smtClean="0">
                          <a:ln>
                            <a:noFill/>
                          </a:ln>
                          <a:effectLst/>
                        </a:rPr>
                      </a:br>
                      <a:r>
                        <a:rPr kumimoji="0" lang="en-US" sz="1800" u="none" strike="noStrike" cap="none" normalizeH="0" baseline="0" dirty="0" smtClean="0">
                          <a:ln>
                            <a:noFill/>
                          </a:ln>
                          <a:effectLst/>
                        </a:rPr>
                        <a:t>6433A-NYC-ISCSI</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User name</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1800" u="none" strike="noStrike" cap="none" normalizeH="0" baseline="0" dirty="0" err="1" smtClean="0">
                          <a:ln>
                            <a:noFill/>
                          </a:ln>
                          <a:effectLst/>
                        </a:rPr>
                        <a:t>Contoso</a:t>
                      </a:r>
                      <a:r>
                        <a:rPr kumimoji="0" lang="en-US" sz="1800" u="none" strike="noStrike" cap="none" normalizeH="0" baseline="0" dirty="0" smtClean="0">
                          <a:ln>
                            <a:noFill/>
                          </a:ln>
                          <a:effectLst/>
                        </a:rPr>
                        <a:t>\Administrator</a:t>
                      </a:r>
                      <a:endParaRPr kumimoji="0" lang="en-US" sz="1800" b="0" i="0" u="none" strike="noStrike" cap="none" normalizeH="0" baseline="0" dirty="0" smtClean="0">
                        <a:ln>
                          <a:noFill/>
                        </a:ln>
                        <a:solidFill>
                          <a:srgbClr val="3E8CC6"/>
                        </a:solidFill>
                        <a:effectLst/>
                        <a:latin typeface="Verdana" pitchFamily="34" charset="0"/>
                      </a:endParaRPr>
                    </a:p>
                  </a:txBody>
                  <a:tcPr marT="91440" marB="91440" anchor="ctr" horzOverflow="overflow"/>
                </a:tc>
              </a:tr>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Password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rPr>
                        <a:t>Pa$$w0rd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bl>
          </a:graphicData>
        </a:graphic>
      </p:graphicFrame>
    </p:spTree>
    <p:extLst>
      <p:ext uri="{BB962C8B-B14F-4D97-AF65-F5344CB8AC3E}">
        <p14:creationId xmlns:p14="http://schemas.microsoft.com/office/powerpoint/2010/main" val="4793195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Lab Scenario</a:t>
            </a:r>
          </a:p>
        </p:txBody>
      </p:sp>
      <p:sp>
        <p:nvSpPr>
          <p:cNvPr id="41987" name="Rectangle 3"/>
          <p:cNvSpPr>
            <a:spLocks noChangeArrowheads="1"/>
          </p:cNvSpPr>
          <p:nvPr/>
        </p:nvSpPr>
        <p:spPr bwMode="auto">
          <a:xfrm>
            <a:off x="496888" y="1089025"/>
            <a:ext cx="7751762" cy="438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90000"/>
              </a:lnSpc>
              <a:spcBef>
                <a:spcPct val="70000"/>
              </a:spcBef>
              <a:buClr>
                <a:schemeClr val="hlink"/>
              </a:buClr>
              <a:buSzPct val="90000"/>
            </a:pPr>
            <a:r>
              <a:rPr lang="en-US" sz="2000" b="0" dirty="0"/>
              <a:t>The Research department at Contoso has an application that has a web-based front end. The back end is provided by a Microsoft SQL Server database application. </a:t>
            </a:r>
            <a:endParaRPr lang="en-US" sz="2000" b="0" dirty="0" smtClean="0"/>
          </a:p>
          <a:p>
            <a:pPr eaLnBrk="0" hangingPunct="0">
              <a:lnSpc>
                <a:spcPct val="90000"/>
              </a:lnSpc>
              <a:spcBef>
                <a:spcPct val="70000"/>
              </a:spcBef>
              <a:buClr>
                <a:schemeClr val="hlink"/>
              </a:buClr>
              <a:buSzPct val="90000"/>
            </a:pPr>
            <a:r>
              <a:rPr lang="en-US" sz="2000" b="0" dirty="0" smtClean="0"/>
              <a:t>Recently</a:t>
            </a:r>
            <a:r>
              <a:rPr lang="en-US" sz="2000" b="0" dirty="0"/>
              <a:t>, a failure in the front end caused system unavailability for several hours. Dylan Miller, the Research department manager, has contacted Ed Meadows, the IT manager, and requested him to find a solution for the availability issue</a:t>
            </a:r>
            <a:r>
              <a:rPr lang="en-US" sz="2000" b="0" dirty="0" smtClean="0"/>
              <a:t>. </a:t>
            </a:r>
            <a:endParaRPr lang="en-GB" sz="2000" b="0" dirty="0"/>
          </a:p>
        </p:txBody>
      </p:sp>
    </p:spTree>
    <p:extLst>
      <p:ext uri="{BB962C8B-B14F-4D97-AF65-F5344CB8AC3E}">
        <p14:creationId xmlns:p14="http://schemas.microsoft.com/office/powerpoint/2010/main" val="5601253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1</a:t>
            </a:r>
            <a:r>
              <a:rPr lang="en-US" dirty="0"/>
              <a:t>: Planning Network Load Balancing</a:t>
            </a:r>
            <a:endParaRPr lang="en-US" dirty="0" smtClean="0"/>
          </a:p>
        </p:txBody>
      </p:sp>
      <p:sp>
        <p:nvSpPr>
          <p:cNvPr id="6147" name="Rectangle 3"/>
          <p:cNvSpPr>
            <a:spLocks noGrp="1" noChangeArrowheads="1"/>
          </p:cNvSpPr>
          <p:nvPr>
            <p:ph type="body" idx="1"/>
          </p:nvPr>
        </p:nvSpPr>
        <p:spPr/>
        <p:txBody>
          <a:bodyPr/>
          <a:lstStyle/>
          <a:p>
            <a:endParaRPr lang="en-US" dirty="0" smtClean="0"/>
          </a:p>
          <a:p>
            <a:pPr eaLnBrk="1" hangingPunct="1"/>
            <a:endParaRPr lang="en-GB" dirty="0" smtClean="0"/>
          </a:p>
        </p:txBody>
      </p:sp>
      <p:sp>
        <p:nvSpPr>
          <p:cNvPr id="4" name="Rectangle 3"/>
          <p:cNvSpPr txBox="1">
            <a:spLocks noChangeArrowheads="1"/>
          </p:cNvSpPr>
          <p:nvPr/>
        </p:nvSpPr>
        <p:spPr bwMode="auto">
          <a:xfrm>
            <a:off x="611188" y="11445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GB" b="0" dirty="0"/>
              <a:t>What Is Network Load </a:t>
            </a:r>
            <a:r>
              <a:rPr lang="en-GB" b="0" dirty="0" smtClean="0"/>
              <a:t>Balancing?</a:t>
            </a:r>
          </a:p>
          <a:p>
            <a:r>
              <a:rPr lang="en-GB" b="0" dirty="0" smtClean="0"/>
              <a:t>Configuring Network Load Balancing</a:t>
            </a:r>
            <a:endParaRPr lang="en-US" b="0" dirty="0"/>
          </a:p>
          <a:p>
            <a:r>
              <a:rPr lang="en-US" b="0" dirty="0" smtClean="0"/>
              <a:t>Demonstration: How to Implement </a:t>
            </a:r>
            <a:r>
              <a:rPr lang="en-US" b="0" dirty="0"/>
              <a:t>Network Load Balancing</a:t>
            </a:r>
          </a:p>
          <a:p>
            <a:r>
              <a:rPr lang="en-US" b="0" dirty="0" smtClean="0"/>
              <a:t>Discussion: Considerations </a:t>
            </a:r>
            <a:r>
              <a:rPr lang="en-US" b="0" dirty="0"/>
              <a:t>for Network Load Balancing</a:t>
            </a:r>
          </a:p>
        </p:txBody>
      </p:sp>
    </p:spTree>
    <p:extLst>
      <p:ext uri="{BB962C8B-B14F-4D97-AF65-F5344CB8AC3E}">
        <p14:creationId xmlns:p14="http://schemas.microsoft.com/office/powerpoint/2010/main" val="352203242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mtClean="0"/>
              <a:t>Lab Review</a:t>
            </a:r>
          </a:p>
        </p:txBody>
      </p:sp>
      <p:sp>
        <p:nvSpPr>
          <p:cNvPr id="24579" name="Rectangle 3"/>
          <p:cNvSpPr>
            <a:spLocks noGrp="1" noChangeArrowheads="1"/>
          </p:cNvSpPr>
          <p:nvPr>
            <p:ph type="body" idx="1"/>
          </p:nvPr>
        </p:nvSpPr>
        <p:spPr/>
        <p:txBody>
          <a:bodyPr/>
          <a:lstStyle/>
          <a:p>
            <a:pPr eaLnBrk="1" hangingPunct="1"/>
            <a:r>
              <a:rPr lang="en-US" dirty="0" smtClean="0"/>
              <a:t>In the lab, you implemented failover clustering to provide resilience for the Research database. Why would NLB not be suitable?</a:t>
            </a:r>
          </a:p>
        </p:txBody>
      </p:sp>
    </p:spTree>
    <p:extLst>
      <p:ext uri="{BB962C8B-B14F-4D97-AF65-F5344CB8AC3E}">
        <p14:creationId xmlns:p14="http://schemas.microsoft.com/office/powerpoint/2010/main" val="156225122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smtClean="0"/>
              <a:t>Module Review and Takeaways</a:t>
            </a:r>
          </a:p>
        </p:txBody>
      </p:sp>
      <p:sp>
        <p:nvSpPr>
          <p:cNvPr id="39939" name="Rectangle 3"/>
          <p:cNvSpPr>
            <a:spLocks noGrp="1" noChangeArrowheads="1"/>
          </p:cNvSpPr>
          <p:nvPr>
            <p:ph type="body" idx="1"/>
          </p:nvPr>
        </p:nvSpPr>
        <p:spPr/>
        <p:txBody>
          <a:bodyPr/>
          <a:lstStyle/>
          <a:p>
            <a:pPr eaLnBrk="1" hangingPunct="1"/>
            <a:r>
              <a:rPr lang="en-US" dirty="0" smtClean="0"/>
              <a:t>Review Questions</a:t>
            </a:r>
          </a:p>
          <a:p>
            <a:pPr eaLnBrk="1" hangingPunct="1"/>
            <a:r>
              <a:rPr lang="en-US" dirty="0" smtClean="0"/>
              <a:t>Tools</a:t>
            </a:r>
          </a:p>
        </p:txBody>
      </p:sp>
    </p:spTree>
    <p:extLst>
      <p:ext uri="{BB962C8B-B14F-4D97-AF65-F5344CB8AC3E}">
        <p14:creationId xmlns:p14="http://schemas.microsoft.com/office/powerpoint/2010/main" val="19688715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Is Network Load Balancing?</a:t>
            </a:r>
            <a:endParaRPr lang="en-GB" dirty="0"/>
          </a:p>
        </p:txBody>
      </p:sp>
      <p:pic>
        <p:nvPicPr>
          <p:cNvPr id="4" name="Picture 13" descr="Server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92638" y="4760913"/>
            <a:ext cx="739775"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9" descr="Server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92638" y="2473325"/>
            <a:ext cx="739775"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4" descr="Server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92638" y="1373188"/>
            <a:ext cx="739775"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55"/>
          <p:cNvGrpSpPr>
            <a:grpSpLocks/>
          </p:cNvGrpSpPr>
          <p:nvPr/>
        </p:nvGrpSpPr>
        <p:grpSpPr bwMode="auto">
          <a:xfrm>
            <a:off x="1779588" y="1751013"/>
            <a:ext cx="2794000" cy="3671887"/>
            <a:chOff x="1121" y="1103"/>
            <a:chExt cx="1760" cy="2313"/>
          </a:xfrm>
        </p:grpSpPr>
        <p:sp>
          <p:nvSpPr>
            <p:cNvPr id="8" name="Line 29"/>
            <p:cNvSpPr>
              <a:spLocks noChangeShapeType="1"/>
            </p:cNvSpPr>
            <p:nvPr/>
          </p:nvSpPr>
          <p:spPr bwMode="auto">
            <a:xfrm rot="10800000" flipH="1">
              <a:off x="1121" y="1282"/>
              <a:ext cx="1756"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lIns="0" anchor="ctr"/>
            <a:lstStyle/>
            <a:p>
              <a:endParaRPr lang="en-GB"/>
            </a:p>
          </p:txBody>
        </p:sp>
        <p:sp>
          <p:nvSpPr>
            <p:cNvPr id="9" name="Line 30"/>
            <p:cNvSpPr>
              <a:spLocks noChangeShapeType="1"/>
            </p:cNvSpPr>
            <p:nvPr/>
          </p:nvSpPr>
          <p:spPr bwMode="auto">
            <a:xfrm rot="10800000" flipH="1">
              <a:off x="1125" y="1964"/>
              <a:ext cx="1756"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lIns="0" anchor="ctr"/>
            <a:lstStyle/>
            <a:p>
              <a:endParaRPr lang="en-GB"/>
            </a:p>
          </p:txBody>
        </p:sp>
        <p:sp>
          <p:nvSpPr>
            <p:cNvPr id="10" name="Line 31"/>
            <p:cNvSpPr>
              <a:spLocks noChangeShapeType="1"/>
            </p:cNvSpPr>
            <p:nvPr/>
          </p:nvSpPr>
          <p:spPr bwMode="auto">
            <a:xfrm rot="10800000" flipH="1">
              <a:off x="1121" y="2695"/>
              <a:ext cx="1756"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lIns="0" anchor="ctr"/>
            <a:lstStyle/>
            <a:p>
              <a:endParaRPr lang="en-GB"/>
            </a:p>
          </p:txBody>
        </p:sp>
        <p:sp>
          <p:nvSpPr>
            <p:cNvPr id="11" name="Line 32"/>
            <p:cNvSpPr>
              <a:spLocks noChangeShapeType="1"/>
            </p:cNvSpPr>
            <p:nvPr/>
          </p:nvSpPr>
          <p:spPr bwMode="auto">
            <a:xfrm rot="10800000" flipH="1">
              <a:off x="1122" y="3416"/>
              <a:ext cx="1756"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lIns="0" anchor="ctr"/>
            <a:lstStyle/>
            <a:p>
              <a:endParaRPr lang="en-GB"/>
            </a:p>
          </p:txBody>
        </p:sp>
        <p:sp>
          <p:nvSpPr>
            <p:cNvPr id="12" name="Text Box 33"/>
            <p:cNvSpPr txBox="1">
              <a:spLocks noChangeArrowheads="1"/>
            </p:cNvSpPr>
            <p:nvPr/>
          </p:nvSpPr>
          <p:spPr bwMode="auto">
            <a:xfrm>
              <a:off x="1696" y="1103"/>
              <a:ext cx="607" cy="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l">
                <a:lnSpc>
                  <a:spcPct val="90000"/>
                </a:lnSpc>
              </a:pPr>
              <a:r>
                <a:rPr lang="en-US" sz="1400"/>
                <a:t>Accept?</a:t>
              </a:r>
            </a:p>
          </p:txBody>
        </p:sp>
        <p:sp>
          <p:nvSpPr>
            <p:cNvPr id="13" name="Text Box 34"/>
            <p:cNvSpPr txBox="1">
              <a:spLocks noChangeArrowheads="1"/>
            </p:cNvSpPr>
            <p:nvPr/>
          </p:nvSpPr>
          <p:spPr bwMode="auto">
            <a:xfrm>
              <a:off x="1749" y="1785"/>
              <a:ext cx="607" cy="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l">
                <a:lnSpc>
                  <a:spcPct val="90000"/>
                </a:lnSpc>
              </a:pPr>
              <a:r>
                <a:rPr lang="en-US" sz="1400"/>
                <a:t>Accept?</a:t>
              </a:r>
            </a:p>
          </p:txBody>
        </p:sp>
        <p:sp>
          <p:nvSpPr>
            <p:cNvPr id="14" name="Text Box 35"/>
            <p:cNvSpPr txBox="1">
              <a:spLocks noChangeArrowheads="1"/>
            </p:cNvSpPr>
            <p:nvPr/>
          </p:nvSpPr>
          <p:spPr bwMode="auto">
            <a:xfrm>
              <a:off x="1724" y="2516"/>
              <a:ext cx="607" cy="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l">
                <a:lnSpc>
                  <a:spcPct val="90000"/>
                </a:lnSpc>
              </a:pPr>
              <a:r>
                <a:rPr lang="en-US" sz="1400"/>
                <a:t>Accept?</a:t>
              </a:r>
            </a:p>
          </p:txBody>
        </p:sp>
        <p:sp>
          <p:nvSpPr>
            <p:cNvPr id="15" name="Text Box 36"/>
            <p:cNvSpPr txBox="1">
              <a:spLocks noChangeArrowheads="1"/>
            </p:cNvSpPr>
            <p:nvPr/>
          </p:nvSpPr>
          <p:spPr bwMode="auto">
            <a:xfrm>
              <a:off x="1723" y="3237"/>
              <a:ext cx="607" cy="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l">
                <a:lnSpc>
                  <a:spcPct val="90000"/>
                </a:lnSpc>
              </a:pPr>
              <a:r>
                <a:rPr lang="en-US" sz="1400"/>
                <a:t>Accept?</a:t>
              </a:r>
            </a:p>
          </p:txBody>
        </p:sp>
      </p:grpSp>
      <p:sp>
        <p:nvSpPr>
          <p:cNvPr id="16" name="Text Box 37"/>
          <p:cNvSpPr txBox="1">
            <a:spLocks noChangeArrowheads="1"/>
          </p:cNvSpPr>
          <p:nvPr/>
        </p:nvSpPr>
        <p:spPr bwMode="auto">
          <a:xfrm>
            <a:off x="4108450" y="2035175"/>
            <a:ext cx="457200"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l">
              <a:lnSpc>
                <a:spcPct val="90000"/>
              </a:lnSpc>
            </a:pPr>
            <a:r>
              <a:rPr lang="en-US" sz="1400"/>
              <a:t>No</a:t>
            </a:r>
          </a:p>
        </p:txBody>
      </p:sp>
      <p:sp>
        <p:nvSpPr>
          <p:cNvPr id="17" name="Text Box 40"/>
          <p:cNvSpPr txBox="1">
            <a:spLocks noChangeArrowheads="1"/>
          </p:cNvSpPr>
          <p:nvPr/>
        </p:nvSpPr>
        <p:spPr bwMode="auto">
          <a:xfrm>
            <a:off x="4114800" y="3117850"/>
            <a:ext cx="457200"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l">
              <a:lnSpc>
                <a:spcPct val="90000"/>
              </a:lnSpc>
            </a:pPr>
            <a:r>
              <a:rPr lang="en-US" sz="1400"/>
              <a:t>No</a:t>
            </a:r>
          </a:p>
        </p:txBody>
      </p:sp>
      <p:sp>
        <p:nvSpPr>
          <p:cNvPr id="18" name="Text Box 41"/>
          <p:cNvSpPr txBox="1">
            <a:spLocks noChangeArrowheads="1"/>
          </p:cNvSpPr>
          <p:nvPr/>
        </p:nvSpPr>
        <p:spPr bwMode="auto">
          <a:xfrm>
            <a:off x="4027488" y="4278313"/>
            <a:ext cx="538162" cy="28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l">
              <a:lnSpc>
                <a:spcPct val="90000"/>
              </a:lnSpc>
            </a:pPr>
            <a:r>
              <a:rPr lang="en-US" sz="1400"/>
              <a:t>Yes</a:t>
            </a:r>
          </a:p>
        </p:txBody>
      </p:sp>
      <p:sp>
        <p:nvSpPr>
          <p:cNvPr id="19" name="Text Box 42"/>
          <p:cNvSpPr txBox="1">
            <a:spLocks noChangeArrowheads="1"/>
          </p:cNvSpPr>
          <p:nvPr/>
        </p:nvSpPr>
        <p:spPr bwMode="auto">
          <a:xfrm>
            <a:off x="4108450" y="5422900"/>
            <a:ext cx="457200"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l">
              <a:lnSpc>
                <a:spcPct val="90000"/>
              </a:lnSpc>
            </a:pPr>
            <a:r>
              <a:rPr lang="en-US" sz="1400"/>
              <a:t>No</a:t>
            </a:r>
          </a:p>
        </p:txBody>
      </p:sp>
      <p:sp>
        <p:nvSpPr>
          <p:cNvPr id="20" name="Oval 8"/>
          <p:cNvSpPr>
            <a:spLocks noChangeArrowheads="1"/>
          </p:cNvSpPr>
          <p:nvPr/>
        </p:nvSpPr>
        <p:spPr bwMode="auto">
          <a:xfrm>
            <a:off x="609600" y="1620838"/>
            <a:ext cx="1758950" cy="4194175"/>
          </a:xfrm>
          <a:prstGeom prst="ellipse">
            <a:avLst/>
          </a:prstGeom>
          <a:gradFill rotWithShape="1">
            <a:gsLst>
              <a:gs pos="0">
                <a:srgbClr val="FFFFFF"/>
              </a:gs>
              <a:gs pos="100000">
                <a:srgbClr val="EEEFD7"/>
              </a:gs>
            </a:gsLst>
            <a:path path="shape">
              <a:fillToRect l="50000" t="50000" r="50000" b="50000"/>
            </a:path>
          </a:gradFill>
          <a:ln w="9525" algn="ctr">
            <a:solidFill>
              <a:srgbClr val="808080"/>
            </a:solidFill>
            <a:round/>
            <a:headEnd/>
            <a:tailEnd/>
          </a:ln>
          <a:effectLst>
            <a:outerShdw dist="35921" dir="2700000" algn="ctr" rotWithShape="0">
              <a:srgbClr val="ADADAD"/>
            </a:outerShdw>
          </a:effectLst>
        </p:spPr>
        <p:txBody>
          <a:bodyPr wrap="none" anchor="ctr"/>
          <a:lstStyle/>
          <a:p>
            <a:pPr>
              <a:defRPr/>
            </a:pPr>
            <a:endParaRPr lang="en-US"/>
          </a:p>
        </p:txBody>
      </p:sp>
      <p:pic>
        <p:nvPicPr>
          <p:cNvPr id="21" name="Picture 22" descr="Computer_DesktopComputerSansKeyboard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09650" y="3125788"/>
            <a:ext cx="960438" cy="118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 Box 27"/>
          <p:cNvSpPr txBox="1">
            <a:spLocks noChangeArrowheads="1"/>
          </p:cNvSpPr>
          <p:nvPr/>
        </p:nvSpPr>
        <p:spPr bwMode="auto">
          <a:xfrm>
            <a:off x="1050925" y="4332288"/>
            <a:ext cx="8763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l">
              <a:lnSpc>
                <a:spcPct val="90000"/>
              </a:lnSpc>
            </a:pPr>
            <a:r>
              <a:rPr lang="en-US" sz="1600"/>
              <a:t>Client</a:t>
            </a:r>
          </a:p>
        </p:txBody>
      </p:sp>
      <p:sp>
        <p:nvSpPr>
          <p:cNvPr id="23" name="Line 44"/>
          <p:cNvSpPr>
            <a:spLocks noChangeShapeType="1"/>
          </p:cNvSpPr>
          <p:nvPr/>
        </p:nvSpPr>
        <p:spPr bwMode="auto">
          <a:xfrm rot="10800000">
            <a:off x="2390775" y="3841750"/>
            <a:ext cx="2787650"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lIns="0" anchor="ctr"/>
          <a:lstStyle/>
          <a:p>
            <a:endParaRPr lang="en-GB"/>
          </a:p>
        </p:txBody>
      </p:sp>
      <p:pic>
        <p:nvPicPr>
          <p:cNvPr id="24" name="Picture 17" descr="Server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92638" y="3616325"/>
            <a:ext cx="73977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 name="Group 64"/>
          <p:cNvGrpSpPr>
            <a:grpSpLocks/>
          </p:cNvGrpSpPr>
          <p:nvPr/>
        </p:nvGrpSpPr>
        <p:grpSpPr bwMode="auto">
          <a:xfrm>
            <a:off x="1866900" y="984250"/>
            <a:ext cx="2632075" cy="703263"/>
            <a:chOff x="1176" y="620"/>
            <a:chExt cx="1658" cy="443"/>
          </a:xfrm>
        </p:grpSpPr>
        <p:grpSp>
          <p:nvGrpSpPr>
            <p:cNvPr id="26" name="Group 45"/>
            <p:cNvGrpSpPr>
              <a:grpSpLocks/>
            </p:cNvGrpSpPr>
            <p:nvPr/>
          </p:nvGrpSpPr>
          <p:grpSpPr bwMode="auto">
            <a:xfrm rot="10800000" flipH="1">
              <a:off x="1176" y="808"/>
              <a:ext cx="1658" cy="255"/>
              <a:chOff x="1313" y="2170"/>
              <a:chExt cx="818" cy="255"/>
            </a:xfrm>
          </p:grpSpPr>
          <p:sp>
            <p:nvSpPr>
              <p:cNvPr id="28" name="Line 46"/>
              <p:cNvSpPr>
                <a:spLocks noChangeShapeType="1"/>
              </p:cNvSpPr>
              <p:nvPr/>
            </p:nvSpPr>
            <p:spPr bwMode="auto">
              <a:xfrm rot="5400000">
                <a:off x="1720" y="1887"/>
                <a:ext cx="1" cy="81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9" name="Line 47"/>
              <p:cNvSpPr>
                <a:spLocks noChangeShapeType="1"/>
              </p:cNvSpPr>
              <p:nvPr/>
            </p:nvSpPr>
            <p:spPr bwMode="auto">
              <a:xfrm rot="10800000">
                <a:off x="1313" y="2172"/>
                <a:ext cx="1" cy="13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30" name="Line 48"/>
              <p:cNvSpPr>
                <a:spLocks noChangeShapeType="1"/>
              </p:cNvSpPr>
              <p:nvPr/>
            </p:nvSpPr>
            <p:spPr bwMode="auto">
              <a:xfrm rot="10800000">
                <a:off x="2130" y="2170"/>
                <a:ext cx="1" cy="13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31" name="Line 49"/>
              <p:cNvSpPr>
                <a:spLocks noChangeShapeType="1"/>
              </p:cNvSpPr>
              <p:nvPr/>
            </p:nvSpPr>
            <p:spPr bwMode="auto">
              <a:xfrm rot="10800000">
                <a:off x="1729" y="2294"/>
                <a:ext cx="1" cy="13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grpSp>
        <p:sp>
          <p:nvSpPr>
            <p:cNvPr id="27" name="AutoShape 50"/>
            <p:cNvSpPr>
              <a:spLocks noChangeArrowheads="1"/>
            </p:cNvSpPr>
            <p:nvPr/>
          </p:nvSpPr>
          <p:spPr bwMode="auto">
            <a:xfrm>
              <a:off x="1424" y="620"/>
              <a:ext cx="1163" cy="200"/>
            </a:xfrm>
            <a:prstGeom prst="roundRect">
              <a:avLst>
                <a:gd name="adj" fmla="val 41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spAutoFit/>
            </a:bodyPr>
            <a:lstStyle/>
            <a:p>
              <a:pPr>
                <a:lnSpc>
                  <a:spcPct val="90000"/>
                </a:lnSpc>
              </a:pPr>
              <a:r>
                <a:rPr lang="en-US" sz="1600"/>
                <a:t>Client Request</a:t>
              </a:r>
            </a:p>
          </p:txBody>
        </p:sp>
      </p:grpSp>
      <p:sp>
        <p:nvSpPr>
          <p:cNvPr id="32" name="Text Box 51"/>
          <p:cNvSpPr txBox="1">
            <a:spLocks noChangeArrowheads="1"/>
          </p:cNvSpPr>
          <p:nvPr/>
        </p:nvSpPr>
        <p:spPr bwMode="auto">
          <a:xfrm>
            <a:off x="5368925" y="1373188"/>
            <a:ext cx="3130550"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l">
              <a:lnSpc>
                <a:spcPct val="90000"/>
              </a:lnSpc>
            </a:pPr>
            <a:r>
              <a:rPr lang="en-US" sz="1400"/>
              <a:t>Network Load Balancing Host</a:t>
            </a:r>
          </a:p>
          <a:p>
            <a:pPr algn="l">
              <a:lnSpc>
                <a:spcPct val="90000"/>
              </a:lnSpc>
            </a:pPr>
            <a:r>
              <a:rPr lang="en-US" sz="1400" b="0"/>
              <a:t>Dedicated IP: 10.1.1.2</a:t>
            </a:r>
          </a:p>
          <a:p>
            <a:pPr algn="l">
              <a:lnSpc>
                <a:spcPct val="90000"/>
              </a:lnSpc>
            </a:pPr>
            <a:r>
              <a:rPr lang="en-US" sz="1400" b="0"/>
              <a:t>Virtual IP: 10.1.1.1</a:t>
            </a:r>
          </a:p>
        </p:txBody>
      </p:sp>
      <p:sp>
        <p:nvSpPr>
          <p:cNvPr id="33" name="Text Box 52"/>
          <p:cNvSpPr txBox="1">
            <a:spLocks noChangeArrowheads="1"/>
          </p:cNvSpPr>
          <p:nvPr/>
        </p:nvSpPr>
        <p:spPr bwMode="auto">
          <a:xfrm>
            <a:off x="5368925" y="2473325"/>
            <a:ext cx="3130550"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l">
              <a:lnSpc>
                <a:spcPct val="90000"/>
              </a:lnSpc>
            </a:pPr>
            <a:r>
              <a:rPr lang="en-US" sz="1400"/>
              <a:t>Network Load Balancing Host</a:t>
            </a:r>
          </a:p>
          <a:p>
            <a:pPr algn="l">
              <a:lnSpc>
                <a:spcPct val="90000"/>
              </a:lnSpc>
            </a:pPr>
            <a:r>
              <a:rPr lang="en-US" sz="1400" b="0"/>
              <a:t>Dedicated IP: 10.1.1.3</a:t>
            </a:r>
          </a:p>
          <a:p>
            <a:pPr algn="l">
              <a:lnSpc>
                <a:spcPct val="90000"/>
              </a:lnSpc>
            </a:pPr>
            <a:r>
              <a:rPr lang="en-US" sz="1400" b="0"/>
              <a:t>Virtual IP: 10.1.1.1</a:t>
            </a:r>
          </a:p>
        </p:txBody>
      </p:sp>
      <p:sp>
        <p:nvSpPr>
          <p:cNvPr id="34" name="Text Box 53"/>
          <p:cNvSpPr txBox="1">
            <a:spLocks noChangeArrowheads="1"/>
          </p:cNvSpPr>
          <p:nvPr/>
        </p:nvSpPr>
        <p:spPr bwMode="auto">
          <a:xfrm>
            <a:off x="5368925" y="3616325"/>
            <a:ext cx="3130550"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l">
              <a:lnSpc>
                <a:spcPct val="90000"/>
              </a:lnSpc>
            </a:pPr>
            <a:r>
              <a:rPr lang="en-US" sz="1400"/>
              <a:t>Network Load Balancing Host</a:t>
            </a:r>
          </a:p>
          <a:p>
            <a:pPr algn="l">
              <a:lnSpc>
                <a:spcPct val="90000"/>
              </a:lnSpc>
            </a:pPr>
            <a:r>
              <a:rPr lang="en-US" sz="1400" b="0"/>
              <a:t>Dedicated IP: 10.1.1.4</a:t>
            </a:r>
          </a:p>
          <a:p>
            <a:pPr algn="l">
              <a:lnSpc>
                <a:spcPct val="90000"/>
              </a:lnSpc>
            </a:pPr>
            <a:r>
              <a:rPr lang="en-US" sz="1400" b="0"/>
              <a:t>Virtual IP: 10.1.1.1</a:t>
            </a:r>
          </a:p>
        </p:txBody>
      </p:sp>
      <p:sp>
        <p:nvSpPr>
          <p:cNvPr id="35" name="Text Box 54"/>
          <p:cNvSpPr txBox="1">
            <a:spLocks noChangeArrowheads="1"/>
          </p:cNvSpPr>
          <p:nvPr/>
        </p:nvSpPr>
        <p:spPr bwMode="auto">
          <a:xfrm>
            <a:off x="5368925" y="4760913"/>
            <a:ext cx="3130550"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l">
              <a:lnSpc>
                <a:spcPct val="90000"/>
              </a:lnSpc>
            </a:pPr>
            <a:r>
              <a:rPr lang="en-US" sz="1400"/>
              <a:t>Network Load Balancing Host</a:t>
            </a:r>
          </a:p>
          <a:p>
            <a:pPr algn="l">
              <a:lnSpc>
                <a:spcPct val="90000"/>
              </a:lnSpc>
            </a:pPr>
            <a:r>
              <a:rPr lang="en-US" sz="1400" b="0"/>
              <a:t>Dedicated IP: 10.1.1.5</a:t>
            </a:r>
          </a:p>
          <a:p>
            <a:pPr algn="l">
              <a:lnSpc>
                <a:spcPct val="90000"/>
              </a:lnSpc>
            </a:pPr>
            <a:r>
              <a:rPr lang="en-US" sz="1400" b="0"/>
              <a:t>Virtual IP: 10.1.1.1</a:t>
            </a:r>
          </a:p>
        </p:txBody>
      </p:sp>
      <p:sp>
        <p:nvSpPr>
          <p:cNvPr id="36" name="AutoShape 3"/>
          <p:cNvSpPr>
            <a:spLocks noChangeArrowheads="1"/>
          </p:cNvSpPr>
          <p:nvPr/>
        </p:nvSpPr>
        <p:spPr bwMode="auto">
          <a:xfrm>
            <a:off x="304800" y="5867400"/>
            <a:ext cx="8628063" cy="798513"/>
          </a:xfrm>
          <a:prstGeom prst="roundRect">
            <a:avLst>
              <a:gd name="adj" fmla="val 166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l">
              <a:lnSpc>
                <a:spcPct val="90000"/>
              </a:lnSpc>
              <a:defRPr/>
            </a:pPr>
            <a:r>
              <a:rPr lang="en-GB" dirty="0"/>
              <a:t>Network Load Balancing provides high availability and scalability for TCP/IP-based </a:t>
            </a:r>
            <a:r>
              <a:rPr lang="en-GB" dirty="0" smtClean="0"/>
              <a:t>services</a:t>
            </a:r>
            <a:endParaRPr lang="en-US" dirty="0"/>
          </a:p>
        </p:txBody>
      </p:sp>
    </p:spTree>
    <p:extLst>
      <p:ext uri="{BB962C8B-B14F-4D97-AF65-F5344CB8AC3E}">
        <p14:creationId xmlns:p14="http://schemas.microsoft.com/office/powerpoint/2010/main" val="31386751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Configuring Network Load Balancing</a:t>
            </a:r>
            <a:endParaRPr lang="en-GB" dirty="0"/>
          </a:p>
        </p:txBody>
      </p:sp>
      <p:sp>
        <p:nvSpPr>
          <p:cNvPr id="4" name="Rounded Rectangle 844803"/>
          <p:cNvSpPr>
            <a:spLocks noChangeArrowheads="1"/>
          </p:cNvSpPr>
          <p:nvPr/>
        </p:nvSpPr>
        <p:spPr bwMode="auto">
          <a:xfrm>
            <a:off x="236538" y="1222375"/>
            <a:ext cx="8721725" cy="4149725"/>
          </a:xfrm>
          <a:prstGeom prst="roundRect">
            <a:avLst>
              <a:gd name="adj" fmla="val 4167"/>
            </a:avLst>
          </a:prstGeom>
          <a:solidFill>
            <a:srgbClr val="DEE7F1"/>
          </a:solidFill>
          <a:ln w="9525" algn="ctr">
            <a:solidFill>
              <a:srgbClr val="333333"/>
            </a:solidFill>
            <a:round/>
            <a:headEnd/>
            <a:tailEnd/>
          </a:ln>
        </p:spPr>
        <p:txBody>
          <a:bodyPr/>
          <a:lstStyle/>
          <a:p>
            <a:pPr eaLnBrk="0" hangingPunct="0"/>
            <a:endParaRPr lang="hr-HR" sz="2200" b="0"/>
          </a:p>
        </p:txBody>
      </p:sp>
      <p:sp>
        <p:nvSpPr>
          <p:cNvPr id="5" name="Rounded Rectangle 844804"/>
          <p:cNvSpPr>
            <a:spLocks noChangeArrowheads="1"/>
          </p:cNvSpPr>
          <p:nvPr/>
        </p:nvSpPr>
        <p:spPr bwMode="auto">
          <a:xfrm>
            <a:off x="501650" y="3317875"/>
            <a:ext cx="8183563" cy="871538"/>
          </a:xfrm>
          <a:prstGeom prst="roundRect">
            <a:avLst>
              <a:gd name="adj" fmla="val 4167"/>
            </a:avLst>
          </a:prstGeom>
          <a:solidFill>
            <a:srgbClr val="F2E7CE"/>
          </a:solidFill>
          <a:ln w="9525" algn="ctr">
            <a:solidFill>
              <a:srgbClr val="333333"/>
            </a:solidFill>
            <a:round/>
            <a:headEnd/>
            <a:tailEnd/>
          </a:ln>
        </p:spPr>
        <p:txBody>
          <a:bodyPr wrap="none" anchor="ctr"/>
          <a:lstStyle/>
          <a:p>
            <a:pPr eaLnBrk="0" hangingPunct="0">
              <a:lnSpc>
                <a:spcPct val="90000"/>
              </a:lnSpc>
              <a:spcBef>
                <a:spcPct val="40000"/>
              </a:spcBef>
            </a:pPr>
            <a:r>
              <a:rPr lang="en-US" b="0">
                <a:latin typeface="Arial" charset="0"/>
              </a:rPr>
              <a:t>     </a:t>
            </a:r>
          </a:p>
          <a:p>
            <a:pPr>
              <a:lnSpc>
                <a:spcPct val="80000"/>
              </a:lnSpc>
              <a:spcBef>
                <a:spcPct val="30000"/>
              </a:spcBef>
              <a:buClr>
                <a:srgbClr val="006699"/>
              </a:buClr>
              <a:buSzPct val="90000"/>
              <a:buFontTx/>
              <a:buChar char="•"/>
            </a:pPr>
            <a:r>
              <a:rPr lang="en-US"/>
              <a:t> Configure port rules to configure which protocols are load </a:t>
            </a:r>
            <a:br>
              <a:rPr lang="en-US"/>
            </a:br>
            <a:r>
              <a:rPr lang="en-US"/>
              <a:t>   balanced and to distribute client connections between </a:t>
            </a:r>
            <a:br>
              <a:rPr lang="en-US"/>
            </a:br>
            <a:r>
              <a:rPr lang="en-US"/>
              <a:t>   cluster hosts </a:t>
            </a:r>
          </a:p>
          <a:p>
            <a:pPr>
              <a:lnSpc>
                <a:spcPct val="80000"/>
              </a:lnSpc>
              <a:spcBef>
                <a:spcPct val="30000"/>
              </a:spcBef>
              <a:buClr>
                <a:srgbClr val="006699"/>
              </a:buClr>
              <a:buSzPct val="90000"/>
            </a:pPr>
            <a:endParaRPr lang="en-US"/>
          </a:p>
        </p:txBody>
      </p:sp>
      <p:sp>
        <p:nvSpPr>
          <p:cNvPr id="6" name="Rounded Rectangle 844804"/>
          <p:cNvSpPr>
            <a:spLocks noChangeArrowheads="1"/>
          </p:cNvSpPr>
          <p:nvPr/>
        </p:nvSpPr>
        <p:spPr bwMode="auto">
          <a:xfrm>
            <a:off x="501650" y="4359275"/>
            <a:ext cx="8172450" cy="685800"/>
          </a:xfrm>
          <a:prstGeom prst="roundRect">
            <a:avLst>
              <a:gd name="adj" fmla="val 4167"/>
            </a:avLst>
          </a:prstGeom>
          <a:solidFill>
            <a:srgbClr val="F2E7CE"/>
          </a:solidFill>
          <a:ln w="9525" algn="ctr">
            <a:solidFill>
              <a:srgbClr val="333333"/>
            </a:solidFill>
            <a:round/>
            <a:headEnd/>
            <a:tailEnd/>
          </a:ln>
        </p:spPr>
        <p:txBody>
          <a:bodyPr wrap="none" anchor="ctr"/>
          <a:lstStyle/>
          <a:p>
            <a:pPr eaLnBrk="0" hangingPunct="0">
              <a:lnSpc>
                <a:spcPct val="90000"/>
              </a:lnSpc>
              <a:spcBef>
                <a:spcPct val="40000"/>
              </a:spcBef>
              <a:buClr>
                <a:srgbClr val="006699"/>
              </a:buClr>
              <a:buSzPct val="90000"/>
              <a:buFontTx/>
              <a:buChar char="•"/>
            </a:pPr>
            <a:r>
              <a:rPr lang="en-US"/>
              <a:t> Configure affinity to control the distribution of requests from</a:t>
            </a:r>
            <a:br>
              <a:rPr lang="en-US"/>
            </a:br>
            <a:r>
              <a:rPr lang="en-US"/>
              <a:t>   a specific client among the nodes in an NLB cluster </a:t>
            </a:r>
          </a:p>
        </p:txBody>
      </p:sp>
      <p:sp>
        <p:nvSpPr>
          <p:cNvPr id="7" name="Rounded Rectangle 844804"/>
          <p:cNvSpPr>
            <a:spLocks noChangeArrowheads="1"/>
          </p:cNvSpPr>
          <p:nvPr/>
        </p:nvSpPr>
        <p:spPr bwMode="auto">
          <a:xfrm>
            <a:off x="501650" y="1503363"/>
            <a:ext cx="8172450" cy="873125"/>
          </a:xfrm>
          <a:prstGeom prst="roundRect">
            <a:avLst>
              <a:gd name="adj" fmla="val 4167"/>
            </a:avLst>
          </a:prstGeom>
          <a:solidFill>
            <a:srgbClr val="F2E7CE"/>
          </a:solidFill>
          <a:ln w="9525" algn="ctr">
            <a:solidFill>
              <a:srgbClr val="333333"/>
            </a:solidFill>
            <a:round/>
            <a:headEnd/>
            <a:tailEnd/>
          </a:ln>
        </p:spPr>
        <p:txBody>
          <a:bodyPr wrap="none" anchor="ctr"/>
          <a:lstStyle/>
          <a:p>
            <a:pPr eaLnBrk="0" hangingPunct="0">
              <a:lnSpc>
                <a:spcPct val="90000"/>
              </a:lnSpc>
              <a:spcBef>
                <a:spcPct val="40000"/>
              </a:spcBef>
              <a:buClr>
                <a:srgbClr val="006699"/>
              </a:buClr>
              <a:buSzPct val="90000"/>
              <a:buFontTx/>
              <a:buChar char="•"/>
            </a:pPr>
            <a:r>
              <a:rPr lang="en-US"/>
              <a:t> Configure unicast or multicast cluster operations mode </a:t>
            </a:r>
            <a:br>
              <a:rPr lang="en-US"/>
            </a:br>
            <a:r>
              <a:rPr lang="en-US"/>
              <a:t>   depending on your network devices and the number of</a:t>
            </a:r>
            <a:br>
              <a:rPr lang="en-US"/>
            </a:br>
            <a:r>
              <a:rPr lang="en-US"/>
              <a:t>   network adapters</a:t>
            </a:r>
          </a:p>
        </p:txBody>
      </p:sp>
      <p:sp>
        <p:nvSpPr>
          <p:cNvPr id="8" name="Rounded Rectangle 844804"/>
          <p:cNvSpPr>
            <a:spLocks noChangeArrowheads="1"/>
          </p:cNvSpPr>
          <p:nvPr/>
        </p:nvSpPr>
        <p:spPr bwMode="auto">
          <a:xfrm>
            <a:off x="501650" y="2473325"/>
            <a:ext cx="8172450" cy="685800"/>
          </a:xfrm>
          <a:prstGeom prst="roundRect">
            <a:avLst>
              <a:gd name="adj" fmla="val 4167"/>
            </a:avLst>
          </a:prstGeom>
          <a:solidFill>
            <a:srgbClr val="F2E7CE"/>
          </a:solidFill>
          <a:ln w="9525" algn="ctr">
            <a:solidFill>
              <a:srgbClr val="333333"/>
            </a:solidFill>
            <a:round/>
            <a:headEnd/>
            <a:tailEnd/>
          </a:ln>
        </p:spPr>
        <p:txBody>
          <a:bodyPr wrap="none" anchor="ctr"/>
          <a:lstStyle/>
          <a:p>
            <a:pPr eaLnBrk="0" hangingPunct="0">
              <a:lnSpc>
                <a:spcPct val="90000"/>
              </a:lnSpc>
              <a:spcBef>
                <a:spcPct val="40000"/>
              </a:spcBef>
              <a:buClr>
                <a:srgbClr val="006699"/>
              </a:buClr>
              <a:buSzPct val="90000"/>
              <a:buFontTx/>
              <a:buChar char="•"/>
            </a:pPr>
            <a:r>
              <a:rPr lang="en-US"/>
              <a:t> Configure host parameters for each host in the NLB cluster </a:t>
            </a:r>
          </a:p>
        </p:txBody>
      </p:sp>
    </p:spTree>
    <p:extLst>
      <p:ext uri="{BB962C8B-B14F-4D97-AF65-F5344CB8AC3E}">
        <p14:creationId xmlns:p14="http://schemas.microsoft.com/office/powerpoint/2010/main" val="16693760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Demonstration: How to Implement Network Load Balancing</a:t>
            </a:r>
          </a:p>
        </p:txBody>
      </p:sp>
      <p:sp>
        <p:nvSpPr>
          <p:cNvPr id="4" name="Rectangle 3"/>
          <p:cNvSpPr txBox="1">
            <a:spLocks noChangeArrowheads="1"/>
          </p:cNvSpPr>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FontTx/>
              <a:buNone/>
            </a:pPr>
            <a:r>
              <a:rPr lang="en-US" b="1" dirty="0" smtClean="0"/>
              <a:t>In this demonstration, you will see how to: </a:t>
            </a:r>
          </a:p>
          <a:p>
            <a:r>
              <a:rPr lang="en-US" b="0" dirty="0"/>
              <a:t>Install the Network Load Balancing </a:t>
            </a:r>
            <a:r>
              <a:rPr lang="en-US" b="0" dirty="0" smtClean="0"/>
              <a:t>feature</a:t>
            </a:r>
          </a:p>
          <a:p>
            <a:r>
              <a:rPr lang="en-US" b="0" dirty="0" smtClean="0"/>
              <a:t>Add a second host to the cluster</a:t>
            </a:r>
            <a:endParaRPr lang="en-US" b="0" dirty="0"/>
          </a:p>
        </p:txBody>
      </p:sp>
    </p:spTree>
    <p:extLst>
      <p:ext uri="{BB962C8B-B14F-4D97-AF65-F5344CB8AC3E}">
        <p14:creationId xmlns:p14="http://schemas.microsoft.com/office/powerpoint/2010/main" val="33292463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GB"/>
          </a:p>
        </p:txBody>
      </p:sp>
      <p:sp>
        <p:nvSpPr>
          <p:cNvPr id="4" name="Rectangle 2"/>
          <p:cNvSpPr txBox="1">
            <a:spLocks noChangeArrowheads="1"/>
          </p:cNvSpPr>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Tree>
    <p:extLst>
      <p:ext uri="{BB962C8B-B14F-4D97-AF65-F5344CB8AC3E}">
        <p14:creationId xmlns:p14="http://schemas.microsoft.com/office/powerpoint/2010/main" val="20879526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GB"/>
          </a:p>
        </p:txBody>
      </p:sp>
      <p:sp>
        <p:nvSpPr>
          <p:cNvPr id="4" name="Rectangle 2"/>
          <p:cNvSpPr txBox="1">
            <a:spLocks noChangeArrowheads="1"/>
          </p:cNvSpPr>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Tree>
    <p:extLst>
      <p:ext uri="{BB962C8B-B14F-4D97-AF65-F5344CB8AC3E}">
        <p14:creationId xmlns:p14="http://schemas.microsoft.com/office/powerpoint/2010/main" val="7906063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Discussion: Considerations </a:t>
            </a:r>
            <a:r>
              <a:rPr lang="en-GB" dirty="0"/>
              <a:t>for Network Load Balancing</a:t>
            </a:r>
          </a:p>
        </p:txBody>
      </p:sp>
      <p:grpSp>
        <p:nvGrpSpPr>
          <p:cNvPr id="3" name="Group 24"/>
          <p:cNvGrpSpPr>
            <a:grpSpLocks/>
          </p:cNvGrpSpPr>
          <p:nvPr/>
        </p:nvGrpSpPr>
        <p:grpSpPr bwMode="auto">
          <a:xfrm>
            <a:off x="314325" y="1546225"/>
            <a:ext cx="8315325" cy="3648075"/>
            <a:chOff x="1412875" y="1870075"/>
            <a:chExt cx="6934200" cy="3041650"/>
          </a:xfrm>
        </p:grpSpPr>
        <p:sp>
          <p:nvSpPr>
            <p:cNvPr id="4" name="Oval 3"/>
            <p:cNvSpPr>
              <a:spLocks noChangeArrowheads="1"/>
            </p:cNvSpPr>
            <p:nvPr/>
          </p:nvSpPr>
          <p:spPr bwMode="auto">
            <a:xfrm>
              <a:off x="4889242" y="2347898"/>
              <a:ext cx="3457833" cy="2370581"/>
            </a:xfrm>
            <a:prstGeom prst="ellipse">
              <a:avLst/>
            </a:prstGeom>
            <a:gradFill rotWithShape="1">
              <a:gsLst>
                <a:gs pos="0">
                  <a:srgbClr val="DEE7F1"/>
                </a:gs>
                <a:gs pos="100000">
                  <a:srgbClr val="8DACD0"/>
                </a:gs>
              </a:gsLst>
              <a:lin ang="18900000" scaled="1"/>
            </a:gradFill>
            <a:ln w="9525" cap="flat" cmpd="sng" algn="ctr">
              <a:noFill/>
              <a:prstDash val="solid"/>
              <a:round/>
              <a:headEnd type="none" w="med" len="med"/>
              <a:tailEnd type="none" w="med" len="med"/>
            </a:ln>
            <a:effectLst>
              <a:outerShdw dist="35921" dir="2700000" algn="ctr" rotWithShape="0">
                <a:srgbClr val="5F5F5F">
                  <a:alpha val="50000"/>
                </a:srgbClr>
              </a:outerShdw>
            </a:effectLst>
          </p:spPr>
          <p:txBody>
            <a:bodyPr lIns="182880" rIns="182880" anchor="ctr"/>
            <a:lstStyle/>
            <a:p>
              <a:pPr algn="l" eaLnBrk="1" hangingPunct="1">
                <a:defRPr/>
              </a:pPr>
              <a:endParaRPr lang="en-US" b="0">
                <a:solidFill>
                  <a:srgbClr val="000000"/>
                </a:solidFill>
                <a:latin typeface="Arial" charset="0"/>
              </a:endParaRPr>
            </a:p>
          </p:txBody>
        </p:sp>
        <p:sp>
          <p:nvSpPr>
            <p:cNvPr id="5" name="AutoShape 111"/>
            <p:cNvSpPr>
              <a:spLocks noChangeArrowheads="1"/>
            </p:cNvSpPr>
            <p:nvPr/>
          </p:nvSpPr>
          <p:spPr bwMode="auto">
            <a:xfrm>
              <a:off x="6651625" y="3916363"/>
              <a:ext cx="1549400" cy="365125"/>
            </a:xfrm>
            <a:prstGeom prst="roundRect">
              <a:avLst>
                <a:gd name="adj" fmla="val 41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a:lnSpc>
                  <a:spcPct val="90000"/>
                </a:lnSpc>
              </a:pPr>
              <a:r>
                <a:rPr lang="en-US" sz="1600"/>
                <a:t>Intranet</a:t>
              </a:r>
            </a:p>
          </p:txBody>
        </p:sp>
        <p:pic>
          <p:nvPicPr>
            <p:cNvPr id="6" name="Picture 112" descr="Interne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46225" y="3046413"/>
              <a:ext cx="927100" cy="91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14"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22975" y="3724275"/>
              <a:ext cx="67627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15"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88050" y="2492375"/>
              <a:ext cx="67627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116"/>
            <p:cNvSpPr>
              <a:spLocks noChangeArrowheads="1"/>
            </p:cNvSpPr>
            <p:nvPr/>
          </p:nvSpPr>
          <p:spPr bwMode="auto">
            <a:xfrm>
              <a:off x="1412875" y="3976688"/>
              <a:ext cx="1192213" cy="365125"/>
            </a:xfrm>
            <a:prstGeom prst="roundRect">
              <a:avLst>
                <a:gd name="adj" fmla="val 41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a:lnSpc>
                  <a:spcPct val="90000"/>
                </a:lnSpc>
              </a:pPr>
              <a:r>
                <a:rPr lang="en-US" sz="1600"/>
                <a:t>Internet</a:t>
              </a:r>
            </a:p>
          </p:txBody>
        </p:sp>
        <p:sp>
          <p:nvSpPr>
            <p:cNvPr id="10" name="Line 118"/>
            <p:cNvSpPr>
              <a:spLocks noChangeShapeType="1"/>
            </p:cNvSpPr>
            <p:nvPr/>
          </p:nvSpPr>
          <p:spPr bwMode="auto">
            <a:xfrm flipH="1">
              <a:off x="4368800" y="3503613"/>
              <a:ext cx="1014413" cy="0"/>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lIns="0" anchor="ctr"/>
            <a:lstStyle/>
            <a:p>
              <a:endParaRPr lang="en-GB"/>
            </a:p>
          </p:txBody>
        </p:sp>
        <p:pic>
          <p:nvPicPr>
            <p:cNvPr id="11" name="Picture 119" descr="Firewall"/>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70363" y="3143250"/>
              <a:ext cx="1023937"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Line 120"/>
            <p:cNvSpPr>
              <a:spLocks noChangeShapeType="1"/>
            </p:cNvSpPr>
            <p:nvPr/>
          </p:nvSpPr>
          <p:spPr bwMode="auto">
            <a:xfrm flipH="1">
              <a:off x="2519363" y="3503613"/>
              <a:ext cx="2100262" cy="0"/>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lIns="0" anchor="ctr"/>
            <a:lstStyle/>
            <a:p>
              <a:endParaRPr lang="en-GB"/>
            </a:p>
          </p:txBody>
        </p:sp>
        <p:pic>
          <p:nvPicPr>
            <p:cNvPr id="13" name="Picture 123"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51638" y="3078163"/>
              <a:ext cx="67627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AutoShape 132"/>
            <p:cNvSpPr>
              <a:spLocks noChangeArrowheads="1"/>
            </p:cNvSpPr>
            <p:nvPr/>
          </p:nvSpPr>
          <p:spPr bwMode="auto">
            <a:xfrm>
              <a:off x="6778625" y="2381250"/>
              <a:ext cx="1023938" cy="439738"/>
            </a:xfrm>
            <a:prstGeom prst="roundRect">
              <a:avLst>
                <a:gd name="adj" fmla="val 11060"/>
              </a:avLst>
            </a:prstGeom>
            <a:solidFill>
              <a:schemeClr val="bg1"/>
            </a:solidFill>
            <a:ln w="9525" algn="ctr">
              <a:solidFill>
                <a:srgbClr val="777777"/>
              </a:solidFill>
              <a:round/>
              <a:headEnd/>
              <a:tailEnd/>
            </a:ln>
          </p:spPr>
          <p:txBody>
            <a:bodyPr anchor="ctr"/>
            <a:lstStyle/>
            <a:p>
              <a:r>
                <a:rPr lang="en-US" sz="1200" dirty="0" smtClean="0"/>
                <a:t>Back-end servers</a:t>
              </a:r>
              <a:endParaRPr lang="en-US" sz="1200" dirty="0"/>
            </a:p>
          </p:txBody>
        </p:sp>
        <p:sp>
          <p:nvSpPr>
            <p:cNvPr id="15" name="Line 133"/>
            <p:cNvSpPr>
              <a:spLocks noChangeShapeType="1"/>
            </p:cNvSpPr>
            <p:nvPr/>
          </p:nvSpPr>
          <p:spPr bwMode="auto">
            <a:xfrm rot="5400000" flipH="1">
              <a:off x="3444081" y="2897982"/>
              <a:ext cx="1196975" cy="11112"/>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lIns="0" anchor="ctr"/>
            <a:lstStyle/>
            <a:p>
              <a:endParaRPr lang="en-GB"/>
            </a:p>
          </p:txBody>
        </p:sp>
        <p:sp>
          <p:nvSpPr>
            <p:cNvPr id="16" name="AutoShape 135"/>
            <p:cNvSpPr>
              <a:spLocks noChangeArrowheads="1"/>
            </p:cNvSpPr>
            <p:nvPr/>
          </p:nvSpPr>
          <p:spPr bwMode="auto">
            <a:xfrm>
              <a:off x="3459163" y="1870075"/>
              <a:ext cx="1182687" cy="473075"/>
            </a:xfrm>
            <a:prstGeom prst="roundRect">
              <a:avLst>
                <a:gd name="adj" fmla="val 11060"/>
              </a:avLst>
            </a:prstGeom>
            <a:solidFill>
              <a:schemeClr val="bg1"/>
            </a:solidFill>
            <a:ln w="9525" algn="ctr">
              <a:solidFill>
                <a:srgbClr val="777777"/>
              </a:solidFill>
              <a:round/>
              <a:headEnd/>
              <a:tailEnd/>
            </a:ln>
          </p:spPr>
          <p:txBody>
            <a:bodyPr anchor="ctr"/>
            <a:lstStyle/>
            <a:p>
              <a:r>
                <a:rPr lang="en-US" sz="1200" dirty="0" smtClean="0"/>
                <a:t>Front-end servers </a:t>
              </a:r>
              <a:endParaRPr lang="en-US" sz="1200" dirty="0"/>
            </a:p>
          </p:txBody>
        </p:sp>
        <p:grpSp>
          <p:nvGrpSpPr>
            <p:cNvPr id="17" name="Group 142"/>
            <p:cNvGrpSpPr>
              <a:grpSpLocks/>
            </p:cNvGrpSpPr>
            <p:nvPr/>
          </p:nvGrpSpPr>
          <p:grpSpPr bwMode="auto">
            <a:xfrm>
              <a:off x="3433763" y="4077207"/>
              <a:ext cx="1298575" cy="404685"/>
              <a:chOff x="1313" y="2170"/>
              <a:chExt cx="818" cy="255"/>
            </a:xfrm>
          </p:grpSpPr>
          <p:sp>
            <p:nvSpPr>
              <p:cNvPr id="22" name="Line 143"/>
              <p:cNvSpPr>
                <a:spLocks noChangeShapeType="1"/>
              </p:cNvSpPr>
              <p:nvPr/>
            </p:nvSpPr>
            <p:spPr bwMode="auto">
              <a:xfrm rot="5400000">
                <a:off x="1720" y="1887"/>
                <a:ext cx="1" cy="812"/>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3" name="Line 144"/>
              <p:cNvSpPr>
                <a:spLocks noChangeShapeType="1"/>
              </p:cNvSpPr>
              <p:nvPr/>
            </p:nvSpPr>
            <p:spPr bwMode="auto">
              <a:xfrm rot="10800000">
                <a:off x="1313" y="2172"/>
                <a:ext cx="1" cy="131"/>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4" name="Line 145"/>
              <p:cNvSpPr>
                <a:spLocks noChangeShapeType="1"/>
              </p:cNvSpPr>
              <p:nvPr/>
            </p:nvSpPr>
            <p:spPr bwMode="auto">
              <a:xfrm rot="10800000">
                <a:off x="2130" y="2170"/>
                <a:ext cx="1" cy="131"/>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5" name="Line 146"/>
              <p:cNvSpPr>
                <a:spLocks noChangeShapeType="1"/>
              </p:cNvSpPr>
              <p:nvPr/>
            </p:nvSpPr>
            <p:spPr bwMode="auto">
              <a:xfrm rot="10800000">
                <a:off x="1729" y="2294"/>
                <a:ext cx="1" cy="131"/>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en-GB"/>
              </a:p>
            </p:txBody>
          </p:sp>
        </p:grpSp>
        <p:sp>
          <p:nvSpPr>
            <p:cNvPr id="18" name="AutoShape 147"/>
            <p:cNvSpPr>
              <a:spLocks noChangeArrowheads="1"/>
            </p:cNvSpPr>
            <p:nvPr/>
          </p:nvSpPr>
          <p:spPr bwMode="auto">
            <a:xfrm>
              <a:off x="3314700" y="4435475"/>
              <a:ext cx="1549400" cy="476250"/>
            </a:xfrm>
            <a:prstGeom prst="roundRect">
              <a:avLst>
                <a:gd name="adj" fmla="val 41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a:lnSpc>
                  <a:spcPct val="90000"/>
                </a:lnSpc>
              </a:pPr>
              <a:r>
                <a:rPr lang="en-US" sz="1600"/>
                <a:t>Perimeter Network</a:t>
              </a:r>
            </a:p>
          </p:txBody>
        </p:sp>
        <p:pic>
          <p:nvPicPr>
            <p:cNvPr id="19" name="Picture 114"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16338" y="3009900"/>
              <a:ext cx="67627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21" descr="Firewall"/>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22575" y="3141663"/>
              <a:ext cx="102393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Line 122"/>
            <p:cNvSpPr>
              <a:spLocks noChangeShapeType="1"/>
            </p:cNvSpPr>
            <p:nvPr/>
          </p:nvSpPr>
          <p:spPr bwMode="auto">
            <a:xfrm flipH="1">
              <a:off x="2462213" y="3503613"/>
              <a:ext cx="735012"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lIns="0" anchor="ctr"/>
            <a:lstStyle/>
            <a:p>
              <a:endParaRPr lang="en-GB"/>
            </a:p>
          </p:txBody>
        </p:sp>
      </p:grpSp>
    </p:spTree>
    <p:extLst>
      <p:ext uri="{BB962C8B-B14F-4D97-AF65-F5344CB8AC3E}">
        <p14:creationId xmlns:p14="http://schemas.microsoft.com/office/powerpoint/2010/main" val="2679646547"/>
      </p:ext>
    </p:extLst>
  </p:cSld>
  <p:clrMapOvr>
    <a:masterClrMapping/>
  </p:clrMapOvr>
  <p:timing>
    <p:tnLst>
      <p:par>
        <p:cTn id="1" dur="indefinite" restart="never" nodeType="tmRoot"/>
      </p:par>
    </p:tnLst>
  </p:timing>
</p:sld>
</file>

<file path=ppt/theme/theme1.xml><?xml version="1.0" encoding="utf-8"?>
<a:theme xmlns:a="http://schemas.openxmlformats.org/drawingml/2006/main" name="NG_MOC_Template">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8575" cap="flat" cmpd="sng" algn="ctr">
          <a:solidFill>
            <a:srgbClr val="FF0000"/>
          </a:solid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rtlCol="0"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NG_MOC_Template</Template>
  <TotalTime>0</TotalTime>
  <Words>6435</Words>
  <Application>Microsoft Office PowerPoint</Application>
  <PresentationFormat>On-screen Show (4:3)</PresentationFormat>
  <Paragraphs>604</Paragraphs>
  <Slides>31</Slides>
  <Notes>31</Notes>
  <HiddenSlides>8</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NG_MOC_Template</vt:lpstr>
      <vt:lpstr>PowerPoint Presentation</vt:lpstr>
      <vt:lpstr>Module Overview</vt:lpstr>
      <vt:lpstr>Lesson 1: Planning Network Load Balancing</vt:lpstr>
      <vt:lpstr>What Is Network Load Balancing?</vt:lpstr>
      <vt:lpstr>Configuring Network Load Balancing</vt:lpstr>
      <vt:lpstr>Demonstration: How to Implement Network Load Balancing</vt:lpstr>
      <vt:lpstr>PowerPoint Presentation</vt:lpstr>
      <vt:lpstr>PowerPoint Presentation</vt:lpstr>
      <vt:lpstr>Discussion: Considerations for Network Load Balancing</vt:lpstr>
      <vt:lpstr>Lesson 2: Planning Failover Clustering</vt:lpstr>
      <vt:lpstr>What Is Failover Clustering?</vt:lpstr>
      <vt:lpstr>Clustering Requirements</vt:lpstr>
      <vt:lpstr>What Is Quorum?</vt:lpstr>
      <vt:lpstr>Types of Quorum Modes</vt:lpstr>
      <vt:lpstr>Configuring Failover Clustering </vt:lpstr>
      <vt:lpstr>Demonstration: How to Configure a Failover Cluster</vt:lpstr>
      <vt:lpstr>PowerPoint Presentation</vt:lpstr>
      <vt:lpstr>PowerPoint Presentation</vt:lpstr>
      <vt:lpstr>PowerPoint Presentation</vt:lpstr>
      <vt:lpstr>PowerPoint Presentation</vt:lpstr>
      <vt:lpstr>PowerPoint Presentation</vt:lpstr>
      <vt:lpstr>Considerations for Failover Clustering</vt:lpstr>
      <vt:lpstr>Lesson 3: Planning for Service Availability</vt:lpstr>
      <vt:lpstr>Discussion: What Is Service Redundancy?</vt:lpstr>
      <vt:lpstr>Discussion: Network Infrastructure Availability</vt:lpstr>
      <vt:lpstr>PowerPoint Presentation</vt:lpstr>
      <vt:lpstr>Discussion: Monitoring Service Availability</vt:lpstr>
      <vt:lpstr>Lab: Planning and Implementing High Availability</vt:lpstr>
      <vt:lpstr>Lab Scenario</vt:lpstr>
      <vt:lpstr>Lab Review</vt:lpstr>
      <vt:lpstr>Module Review and Takeaways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2010-10-28T22:56:07Z</dcterms:created>
  <dcterms:modified xsi:type="dcterms:W3CDTF">2011-08-18T10:10:19Z</dcterms:modified>
</cp:coreProperties>
</file>